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5" r:id="rId3"/>
    <p:sldId id="303" r:id="rId4"/>
    <p:sldId id="308" r:id="rId5"/>
    <p:sldId id="294" r:id="rId6"/>
    <p:sldId id="307" r:id="rId7"/>
    <p:sldId id="290" r:id="rId8"/>
    <p:sldId id="304" r:id="rId9"/>
    <p:sldId id="309" r:id="rId10"/>
    <p:sldId id="295" r:id="rId11"/>
    <p:sldId id="310" r:id="rId12"/>
    <p:sldId id="301" r:id="rId13"/>
    <p:sldId id="296" r:id="rId14"/>
    <p:sldId id="305" r:id="rId15"/>
    <p:sldId id="311" r:id="rId16"/>
    <p:sldId id="299" r:id="rId17"/>
    <p:sldId id="297" r:id="rId18"/>
    <p:sldId id="298" r:id="rId19"/>
    <p:sldId id="279" r:id="rId20"/>
    <p:sldId id="306" r:id="rId21"/>
    <p:sldId id="300" r:id="rId22"/>
    <p:sldId id="302" r:id="rId23"/>
    <p:sldId id="292" r:id="rId24"/>
  </p:sldIdLst>
  <p:sldSz cx="9144000" cy="6858000" type="screen4x3"/>
  <p:notesSz cx="9947275" cy="6858000"/>
  <p:defaultTextStyle>
    <a:lvl1pPr algn="ctr">
      <a:defRPr sz="1700" b="1">
        <a:latin typeface="Calibri"/>
        <a:ea typeface="Calibri"/>
        <a:cs typeface="Calibri"/>
        <a:sym typeface="Calibri"/>
      </a:defRPr>
    </a:lvl1pPr>
    <a:lvl2pPr indent="400755" algn="ctr">
      <a:defRPr sz="1700" b="1">
        <a:latin typeface="Calibri"/>
        <a:ea typeface="Calibri"/>
        <a:cs typeface="Calibri"/>
        <a:sym typeface="Calibri"/>
      </a:defRPr>
    </a:lvl2pPr>
    <a:lvl3pPr indent="801507" algn="ctr">
      <a:defRPr sz="1700" b="1">
        <a:latin typeface="Calibri"/>
        <a:ea typeface="Calibri"/>
        <a:cs typeface="Calibri"/>
        <a:sym typeface="Calibri"/>
      </a:defRPr>
    </a:lvl3pPr>
    <a:lvl4pPr indent="1202260" algn="ctr">
      <a:defRPr sz="1700" b="1">
        <a:latin typeface="Calibri"/>
        <a:ea typeface="Calibri"/>
        <a:cs typeface="Calibri"/>
        <a:sym typeface="Calibri"/>
      </a:defRPr>
    </a:lvl4pPr>
    <a:lvl5pPr indent="1603014" algn="ctr">
      <a:defRPr sz="1700" b="1">
        <a:latin typeface="Calibri"/>
        <a:ea typeface="Calibri"/>
        <a:cs typeface="Calibri"/>
        <a:sym typeface="Calibri"/>
      </a:defRPr>
    </a:lvl5pPr>
    <a:lvl6pPr indent="2003769" algn="ctr">
      <a:defRPr sz="1700" b="1">
        <a:latin typeface="Calibri"/>
        <a:ea typeface="Calibri"/>
        <a:cs typeface="Calibri"/>
        <a:sym typeface="Calibri"/>
      </a:defRPr>
    </a:lvl6pPr>
    <a:lvl7pPr indent="2404522" algn="ctr">
      <a:defRPr sz="1700" b="1">
        <a:latin typeface="Calibri"/>
        <a:ea typeface="Calibri"/>
        <a:cs typeface="Calibri"/>
        <a:sym typeface="Calibri"/>
      </a:defRPr>
    </a:lvl7pPr>
    <a:lvl8pPr indent="2805277" algn="ctr">
      <a:defRPr sz="1700" b="1">
        <a:latin typeface="Calibri"/>
        <a:ea typeface="Calibri"/>
        <a:cs typeface="Calibri"/>
        <a:sym typeface="Calibri"/>
      </a:defRPr>
    </a:lvl8pPr>
    <a:lvl9pPr indent="3206029" algn="ctr">
      <a:defRPr sz="1700" b="1"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A4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591" autoAdjust="0"/>
  </p:normalViewPr>
  <p:slideViewPr>
    <p:cSldViewPr>
      <p:cViewPr varScale="1">
        <p:scale>
          <a:sx n="78" d="100"/>
          <a:sy n="78" d="100"/>
        </p:scale>
        <p:origin x="152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11080" cy="343592"/>
          </a:xfrm>
          <a:prstGeom prst="rect">
            <a:avLst/>
          </a:prstGeom>
        </p:spPr>
        <p:txBody>
          <a:bodyPr vert="horz" lIns="88633" tIns="44316" rIns="88633" bIns="443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3973" y="0"/>
            <a:ext cx="4311080" cy="343592"/>
          </a:xfrm>
          <a:prstGeom prst="rect">
            <a:avLst/>
          </a:prstGeom>
        </p:spPr>
        <p:txBody>
          <a:bodyPr vert="horz" lIns="88633" tIns="44316" rIns="88633" bIns="44316" rtlCol="0"/>
          <a:lstStyle>
            <a:lvl1pPr algn="r">
              <a:defRPr sz="1200"/>
            </a:lvl1pPr>
          </a:lstStyle>
          <a:p>
            <a:fld id="{D27AA234-1ECB-4D85-A709-4991C1A37600}" type="datetimeFigureOut">
              <a:rPr lang="ru-RU" smtClean="0"/>
              <a:t>04.02.2018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514408"/>
            <a:ext cx="4311080" cy="343592"/>
          </a:xfrm>
          <a:prstGeom prst="rect">
            <a:avLst/>
          </a:prstGeom>
        </p:spPr>
        <p:txBody>
          <a:bodyPr vert="horz" lIns="88633" tIns="44316" rIns="88633" bIns="443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3973" y="6514408"/>
            <a:ext cx="4311080" cy="343592"/>
          </a:xfrm>
          <a:prstGeom prst="rect">
            <a:avLst/>
          </a:prstGeom>
        </p:spPr>
        <p:txBody>
          <a:bodyPr vert="horz" lIns="88633" tIns="44316" rIns="88633" bIns="44316" rtlCol="0" anchor="b"/>
          <a:lstStyle>
            <a:lvl1pPr algn="r">
              <a:defRPr sz="1200"/>
            </a:lvl1pPr>
          </a:lstStyle>
          <a:p>
            <a:fld id="{E89318BF-A1DA-4C72-9678-CE00A99898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41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3259138" y="514350"/>
            <a:ext cx="3429000" cy="2571750"/>
          </a:xfrm>
          <a:prstGeom prst="rect">
            <a:avLst/>
          </a:prstGeom>
        </p:spPr>
        <p:txBody>
          <a:bodyPr lIns="96025" tIns="48012" rIns="96025" bIns="48012"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1326305" y="3257550"/>
            <a:ext cx="7294668" cy="3086100"/>
          </a:xfrm>
          <a:prstGeom prst="rect">
            <a:avLst/>
          </a:prstGeom>
        </p:spPr>
        <p:txBody>
          <a:bodyPr lIns="96025" tIns="48012" rIns="96025" bIns="48012"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25233154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00825">
      <a:lnSpc>
        <a:spcPct val="125000"/>
      </a:lnSpc>
      <a:defRPr sz="2100">
        <a:latin typeface="+mn-lt"/>
        <a:ea typeface="+mn-ea"/>
        <a:cs typeface="+mn-cs"/>
        <a:sym typeface="Avenir Roman"/>
      </a:defRPr>
    </a:lvl1pPr>
    <a:lvl2pPr indent="200412" defTabSz="400825">
      <a:lnSpc>
        <a:spcPct val="125000"/>
      </a:lnSpc>
      <a:defRPr sz="2100">
        <a:latin typeface="+mn-lt"/>
        <a:ea typeface="+mn-ea"/>
        <a:cs typeface="+mn-cs"/>
        <a:sym typeface="Avenir Roman"/>
      </a:defRPr>
    </a:lvl2pPr>
    <a:lvl3pPr indent="400825" defTabSz="400825">
      <a:lnSpc>
        <a:spcPct val="125000"/>
      </a:lnSpc>
      <a:defRPr sz="2100">
        <a:latin typeface="+mn-lt"/>
        <a:ea typeface="+mn-ea"/>
        <a:cs typeface="+mn-cs"/>
        <a:sym typeface="Avenir Roman"/>
      </a:defRPr>
    </a:lvl3pPr>
    <a:lvl4pPr indent="601237" defTabSz="400825">
      <a:lnSpc>
        <a:spcPct val="125000"/>
      </a:lnSpc>
      <a:defRPr sz="2100">
        <a:latin typeface="+mn-lt"/>
        <a:ea typeface="+mn-ea"/>
        <a:cs typeface="+mn-cs"/>
        <a:sym typeface="Avenir Roman"/>
      </a:defRPr>
    </a:lvl4pPr>
    <a:lvl5pPr indent="801649" defTabSz="400825">
      <a:lnSpc>
        <a:spcPct val="125000"/>
      </a:lnSpc>
      <a:defRPr sz="2100">
        <a:latin typeface="+mn-lt"/>
        <a:ea typeface="+mn-ea"/>
        <a:cs typeface="+mn-cs"/>
        <a:sym typeface="Avenir Roman"/>
      </a:defRPr>
    </a:lvl5pPr>
    <a:lvl6pPr indent="1002061" defTabSz="400825">
      <a:lnSpc>
        <a:spcPct val="125000"/>
      </a:lnSpc>
      <a:defRPr sz="2100">
        <a:latin typeface="+mn-lt"/>
        <a:ea typeface="+mn-ea"/>
        <a:cs typeface="+mn-cs"/>
        <a:sym typeface="Avenir Roman"/>
      </a:defRPr>
    </a:lvl6pPr>
    <a:lvl7pPr indent="1202474" defTabSz="400825">
      <a:lnSpc>
        <a:spcPct val="125000"/>
      </a:lnSpc>
      <a:defRPr sz="2100">
        <a:latin typeface="+mn-lt"/>
        <a:ea typeface="+mn-ea"/>
        <a:cs typeface="+mn-cs"/>
        <a:sym typeface="Avenir Roman"/>
      </a:defRPr>
    </a:lvl7pPr>
    <a:lvl8pPr indent="1402886" defTabSz="400825">
      <a:lnSpc>
        <a:spcPct val="125000"/>
      </a:lnSpc>
      <a:defRPr sz="2100">
        <a:latin typeface="+mn-lt"/>
        <a:ea typeface="+mn-ea"/>
        <a:cs typeface="+mn-cs"/>
        <a:sym typeface="Avenir Roman"/>
      </a:defRPr>
    </a:lvl8pPr>
    <a:lvl9pPr indent="1603298" defTabSz="400825">
      <a:lnSpc>
        <a:spcPct val="125000"/>
      </a:lnSpc>
      <a:defRPr sz="21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37803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55478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53519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98634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92923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1035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28689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6122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7642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938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4540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2698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95428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7490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40115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31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85801" y="0"/>
            <a:ext cx="7772401" cy="3512176"/>
          </a:xfrm>
          <a:prstGeom prst="rect">
            <a:avLst/>
          </a:prstGeom>
        </p:spPr>
        <p:txBody>
          <a:bodyPr anchor="b"/>
          <a:lstStyle>
            <a:lvl1pPr algn="ctr">
              <a:defRPr sz="5800"/>
            </a:lvl1pPr>
          </a:lstStyle>
          <a:p>
            <a:pPr lvl="0">
              <a:defRPr sz="1800"/>
            </a:pPr>
            <a:r>
              <a:rPr sz="5800" dirty="0"/>
              <a:t>Текст заголовка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143000" y="3604310"/>
            <a:ext cx="6858000" cy="3253691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300"/>
            </a:lvl1pPr>
            <a:lvl2pPr marL="0" indent="441908" algn="ctr">
              <a:buSzTx/>
              <a:buFontTx/>
              <a:buNone/>
              <a:defRPr sz="2300"/>
            </a:lvl2pPr>
            <a:lvl3pPr marL="0" indent="883817" algn="ctr">
              <a:buSzTx/>
              <a:buFontTx/>
              <a:buNone/>
              <a:defRPr sz="2300"/>
            </a:lvl3pPr>
            <a:lvl4pPr marL="0" indent="1325727" algn="ctr">
              <a:buSzTx/>
              <a:buFontTx/>
              <a:buNone/>
              <a:defRPr sz="2300"/>
            </a:lvl4pPr>
            <a:lvl5pPr marL="0" indent="1767636" algn="ctr">
              <a:buSzTx/>
              <a:buFontTx/>
              <a:buNone/>
              <a:defRPr sz="2300"/>
            </a:lvl5pPr>
          </a:lstStyle>
          <a:p>
            <a:pPr lvl="0">
              <a:defRPr sz="1800"/>
            </a:pPr>
            <a:r>
              <a:rPr sz="2300" dirty="0"/>
              <a:t>Уровень текста 1</a:t>
            </a:r>
          </a:p>
          <a:p>
            <a:pPr lvl="1">
              <a:defRPr sz="1800"/>
            </a:pPr>
            <a:r>
              <a:rPr sz="2300" dirty="0"/>
              <a:t>Уровень текста 2</a:t>
            </a:r>
          </a:p>
          <a:p>
            <a:pPr lvl="2">
              <a:defRPr sz="1800"/>
            </a:pPr>
            <a:r>
              <a:rPr sz="2300" dirty="0"/>
              <a:t>Уровень текста 3</a:t>
            </a:r>
          </a:p>
          <a:p>
            <a:pPr lvl="3">
              <a:defRPr sz="1800"/>
            </a:pPr>
            <a:r>
              <a:rPr sz="2300" dirty="0"/>
              <a:t>Уровень текста 4</a:t>
            </a:r>
          </a:p>
          <a:p>
            <a:pPr lvl="4">
              <a:defRPr sz="1800"/>
            </a:pPr>
            <a:r>
              <a:rPr sz="2300" dirty="0"/>
              <a:t>Уровень текста 5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623887" y="0"/>
            <a:ext cx="7886701" cy="4565352"/>
          </a:xfrm>
          <a:prstGeom prst="rect">
            <a:avLst/>
          </a:prstGeom>
        </p:spPr>
        <p:txBody>
          <a:bodyPr anchor="b"/>
          <a:lstStyle>
            <a:lvl1pPr>
              <a:defRPr sz="5800"/>
            </a:lvl1pPr>
          </a:lstStyle>
          <a:p>
            <a:pPr lvl="0">
              <a:defRPr sz="1800"/>
            </a:pPr>
            <a:r>
              <a:rPr sz="5800" dirty="0"/>
              <a:t>Текст заголовка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623887" y="4592357"/>
            <a:ext cx="7886701" cy="2265645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00"/>
            </a:lvl1pPr>
            <a:lvl2pPr marL="0" indent="441908">
              <a:buSzTx/>
              <a:buFontTx/>
              <a:buNone/>
              <a:defRPr sz="2300"/>
            </a:lvl2pPr>
            <a:lvl3pPr marL="0" indent="883817">
              <a:buSzTx/>
              <a:buFontTx/>
              <a:buNone/>
              <a:defRPr sz="2300"/>
            </a:lvl3pPr>
            <a:lvl4pPr marL="0" indent="1325727">
              <a:buSzTx/>
              <a:buFontTx/>
              <a:buNone/>
              <a:defRPr sz="2300"/>
            </a:lvl4pPr>
            <a:lvl5pPr marL="0" indent="1767636">
              <a:buSzTx/>
              <a:buFontTx/>
              <a:buNone/>
              <a:defRPr sz="2300"/>
            </a:lvl5pPr>
          </a:lstStyle>
          <a:p>
            <a:pPr lvl="0">
              <a:defRPr sz="1800"/>
            </a:pPr>
            <a:r>
              <a:rPr sz="2300" dirty="0"/>
              <a:t>Уровень текста 1</a:t>
            </a:r>
          </a:p>
          <a:p>
            <a:pPr lvl="1">
              <a:defRPr sz="1800"/>
            </a:pPr>
            <a:r>
              <a:rPr sz="2300" dirty="0"/>
              <a:t>Уровень текста 2</a:t>
            </a:r>
          </a:p>
          <a:p>
            <a:pPr lvl="2">
              <a:defRPr sz="1800"/>
            </a:pPr>
            <a:r>
              <a:rPr sz="2300" dirty="0"/>
              <a:t>Уровень текста 3</a:t>
            </a:r>
          </a:p>
          <a:p>
            <a:pPr lvl="3">
              <a:defRPr sz="1800"/>
            </a:pPr>
            <a:r>
              <a:rPr sz="2300" dirty="0"/>
              <a:t>Уровень текста 4</a:t>
            </a:r>
          </a:p>
          <a:p>
            <a:pPr lvl="4">
              <a:defRPr sz="1800"/>
            </a:pPr>
            <a:r>
              <a:rPr sz="2300" dirty="0"/>
              <a:t>Уровень текста 5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 dirty="0"/>
              <a:t>Текст заголовка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628650" y="1826777"/>
            <a:ext cx="3886201" cy="5031224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 dirty="0"/>
              <a:t>Уровень текста 1</a:t>
            </a:r>
          </a:p>
          <a:p>
            <a:pPr lvl="1">
              <a:defRPr sz="1800"/>
            </a:pPr>
            <a:r>
              <a:rPr sz="2600" dirty="0"/>
              <a:t>Уровень текста 2</a:t>
            </a:r>
          </a:p>
          <a:p>
            <a:pPr lvl="2">
              <a:defRPr sz="1800"/>
            </a:pPr>
            <a:r>
              <a:rPr sz="2600" dirty="0"/>
              <a:t>Уровень текста 3</a:t>
            </a:r>
          </a:p>
          <a:p>
            <a:pPr lvl="3">
              <a:defRPr sz="1800"/>
            </a:pPr>
            <a:r>
              <a:rPr sz="2600" dirty="0"/>
              <a:t>Уровень текста 4</a:t>
            </a:r>
          </a:p>
          <a:p>
            <a:pPr lvl="4">
              <a:defRPr sz="1800"/>
            </a:pPr>
            <a:r>
              <a:rPr sz="2600" dirty="0"/>
              <a:t>Уровень текста 5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629842" y="365357"/>
            <a:ext cx="7886700" cy="13264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 dirty="0"/>
              <a:t>Текст заголовка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629843" y="1682222"/>
            <a:ext cx="3868341" cy="824432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00" b="1"/>
            </a:lvl1pPr>
            <a:lvl2pPr marL="0" indent="441908">
              <a:buSzTx/>
              <a:buFontTx/>
              <a:buNone/>
              <a:defRPr sz="2300" b="1"/>
            </a:lvl2pPr>
            <a:lvl3pPr marL="0" indent="883817">
              <a:buSzTx/>
              <a:buFontTx/>
              <a:buNone/>
              <a:defRPr sz="2300" b="1"/>
            </a:lvl3pPr>
            <a:lvl4pPr marL="0" indent="1325727">
              <a:buSzTx/>
              <a:buFontTx/>
              <a:buNone/>
              <a:defRPr sz="2300" b="1"/>
            </a:lvl4pPr>
            <a:lvl5pPr marL="0" indent="1767636">
              <a:buSzTx/>
              <a:buFontTx/>
              <a:buNone/>
              <a:defRPr sz="2300" b="1"/>
            </a:lvl5pPr>
          </a:lstStyle>
          <a:p>
            <a:pPr lvl="0">
              <a:defRPr sz="1800" b="0"/>
            </a:pPr>
            <a:r>
              <a:rPr sz="2300" b="1" dirty="0"/>
              <a:t>Уровень текста 1</a:t>
            </a:r>
          </a:p>
          <a:p>
            <a:pPr lvl="1">
              <a:defRPr sz="1800" b="0"/>
            </a:pPr>
            <a:r>
              <a:rPr sz="2300" b="1" dirty="0"/>
              <a:t>Уровень текста 2</a:t>
            </a:r>
          </a:p>
          <a:p>
            <a:pPr lvl="2">
              <a:defRPr sz="1800" b="0"/>
            </a:pPr>
            <a:r>
              <a:rPr sz="2300" b="1" dirty="0"/>
              <a:t>Уровень текста 3</a:t>
            </a:r>
          </a:p>
          <a:p>
            <a:pPr lvl="3">
              <a:defRPr sz="1800" b="0"/>
            </a:pPr>
            <a:r>
              <a:rPr sz="2300" b="1" dirty="0"/>
              <a:t>Уровень текста 4</a:t>
            </a:r>
          </a:p>
          <a:p>
            <a:pPr lvl="4">
              <a:defRPr sz="1800" b="0"/>
            </a:pPr>
            <a:r>
              <a:rPr sz="2300" b="1" dirty="0"/>
              <a:t>Уровень текста 5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628651" y="365357"/>
            <a:ext cx="7886700" cy="13264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 dirty="0"/>
              <a:t>Текст заголовка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629842" y="457488"/>
            <a:ext cx="2949178" cy="1601210"/>
          </a:xfrm>
          <a:prstGeom prst="rect">
            <a:avLst/>
          </a:prstGeom>
        </p:spPr>
        <p:txBody>
          <a:bodyPr anchor="b"/>
          <a:lstStyle>
            <a:lvl1pPr>
              <a:defRPr sz="3100"/>
            </a:lvl1pPr>
          </a:lstStyle>
          <a:p>
            <a:pPr lvl="0">
              <a:defRPr sz="1800"/>
            </a:pPr>
            <a:r>
              <a:rPr sz="3100" dirty="0"/>
              <a:t>Текст заголовка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629842" y="2058697"/>
            <a:ext cx="2949178" cy="3813993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500"/>
            </a:lvl1pPr>
            <a:lvl2pPr marL="0" indent="441908">
              <a:buSzTx/>
              <a:buFontTx/>
              <a:buNone/>
              <a:defRPr sz="1500"/>
            </a:lvl2pPr>
            <a:lvl3pPr marL="0" indent="883817">
              <a:buSzTx/>
              <a:buFontTx/>
              <a:buNone/>
              <a:defRPr sz="1500"/>
            </a:lvl3pPr>
            <a:lvl4pPr marL="0" indent="1325727">
              <a:buSzTx/>
              <a:buFontTx/>
              <a:buNone/>
              <a:defRPr sz="1500"/>
            </a:lvl4pPr>
            <a:lvl5pPr marL="0" indent="1767636">
              <a:buSzTx/>
              <a:buFontTx/>
              <a:buNone/>
              <a:defRPr sz="1500"/>
            </a:lvl5pPr>
          </a:lstStyle>
          <a:p>
            <a:pPr lvl="0">
              <a:defRPr sz="1800"/>
            </a:pPr>
            <a:r>
              <a:rPr sz="1500" dirty="0"/>
              <a:t>Уровень текста 1</a:t>
            </a:r>
          </a:p>
          <a:p>
            <a:pPr lvl="1">
              <a:defRPr sz="1800"/>
            </a:pPr>
            <a:r>
              <a:rPr sz="1500" dirty="0"/>
              <a:t>Уровень текста 2</a:t>
            </a:r>
          </a:p>
          <a:p>
            <a:pPr lvl="2">
              <a:defRPr sz="1800"/>
            </a:pPr>
            <a:r>
              <a:rPr sz="1500" dirty="0"/>
              <a:t>Уровень текста 3</a:t>
            </a:r>
          </a:p>
          <a:p>
            <a:pPr lvl="3">
              <a:defRPr sz="1800"/>
            </a:pPr>
            <a:r>
              <a:rPr sz="1500" dirty="0"/>
              <a:t>Уровень текста 4</a:t>
            </a:r>
          </a:p>
          <a:p>
            <a:pPr lvl="4">
              <a:defRPr sz="1800"/>
            </a:pPr>
            <a:r>
              <a:rPr sz="1500" dirty="0"/>
              <a:t>Уровень текста 5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 dirty="0"/>
              <a:t>Текст заголовка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 dirty="0"/>
              <a:t>Уровень текста 1</a:t>
            </a:r>
          </a:p>
          <a:p>
            <a:pPr lvl="1">
              <a:defRPr sz="1800"/>
            </a:pPr>
            <a:r>
              <a:rPr sz="2600" dirty="0"/>
              <a:t>Уровень текста 2</a:t>
            </a:r>
          </a:p>
          <a:p>
            <a:pPr lvl="2">
              <a:defRPr sz="1800"/>
            </a:pPr>
            <a:r>
              <a:rPr sz="2600" dirty="0"/>
              <a:t>Уровень текста 3</a:t>
            </a:r>
          </a:p>
          <a:p>
            <a:pPr lvl="3">
              <a:defRPr sz="1800"/>
            </a:pPr>
            <a:r>
              <a:rPr sz="2600" dirty="0"/>
              <a:t>Уровень текста 4</a:t>
            </a:r>
          </a:p>
          <a:p>
            <a:pPr lvl="4">
              <a:defRPr sz="1800"/>
            </a:pPr>
            <a:r>
              <a:rPr sz="2600" dirty="0"/>
              <a:t>Уровень текста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6543675" y="0"/>
            <a:ext cx="1971676" cy="654621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 dirty="0"/>
              <a:t>Текст заголовка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628650" y="365354"/>
            <a:ext cx="5800727" cy="649264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 dirty="0"/>
              <a:t>Уровень текста 1</a:t>
            </a:r>
          </a:p>
          <a:p>
            <a:pPr lvl="1">
              <a:defRPr sz="1800"/>
            </a:pPr>
            <a:r>
              <a:rPr sz="2600" dirty="0"/>
              <a:t>Уровень текста 2</a:t>
            </a:r>
          </a:p>
          <a:p>
            <a:pPr lvl="2">
              <a:defRPr sz="1800"/>
            </a:pPr>
            <a:r>
              <a:rPr sz="2600" dirty="0"/>
              <a:t>Уровень текста 3</a:t>
            </a:r>
          </a:p>
          <a:p>
            <a:pPr lvl="3">
              <a:defRPr sz="1800"/>
            </a:pPr>
            <a:r>
              <a:rPr sz="2600" dirty="0"/>
              <a:t>Уровень текста 4</a:t>
            </a:r>
          </a:p>
          <a:p>
            <a:pPr lvl="4">
              <a:defRPr sz="1800"/>
            </a:pPr>
            <a:r>
              <a:rPr sz="2600" dirty="0"/>
              <a:t>Уровень текста 5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628651" y="230337"/>
            <a:ext cx="7886700" cy="159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0082" tIns="40083" rIns="40082" bIns="40083" anchor="ctr">
            <a:normAutofit/>
          </a:bodyPr>
          <a:lstStyle/>
          <a:p>
            <a:pPr lvl="0">
              <a:defRPr sz="1800"/>
            </a:pPr>
            <a:r>
              <a:rPr sz="4200" dirty="0"/>
              <a:t>Текст заголовка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628651" y="1826777"/>
            <a:ext cx="7886700" cy="50312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0082" tIns="40083" rIns="40082" bIns="40083">
            <a:normAutofit/>
          </a:bodyPr>
          <a:lstStyle/>
          <a:p>
            <a:pPr lvl="0">
              <a:defRPr sz="1800"/>
            </a:pPr>
            <a:r>
              <a:rPr sz="2600" dirty="0"/>
              <a:t>Уровень текста 1</a:t>
            </a:r>
          </a:p>
          <a:p>
            <a:pPr lvl="1">
              <a:defRPr sz="1800"/>
            </a:pPr>
            <a:r>
              <a:rPr sz="2600" dirty="0"/>
              <a:t>Уровень текста 2</a:t>
            </a:r>
          </a:p>
          <a:p>
            <a:pPr lvl="2">
              <a:defRPr sz="1800"/>
            </a:pPr>
            <a:r>
              <a:rPr sz="2600" dirty="0"/>
              <a:t>Уровень текста 3</a:t>
            </a:r>
          </a:p>
          <a:p>
            <a:pPr lvl="3">
              <a:defRPr sz="1800"/>
            </a:pPr>
            <a:r>
              <a:rPr sz="2600" dirty="0"/>
              <a:t>Уровень текста 4</a:t>
            </a:r>
          </a:p>
          <a:p>
            <a:pPr lvl="4">
              <a:defRPr sz="1800"/>
            </a:pPr>
            <a:r>
              <a:rPr sz="2600" dirty="0"/>
              <a:t>Уровень текста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457951" y="6417924"/>
            <a:ext cx="2057401" cy="250226"/>
          </a:xfrm>
          <a:prstGeom prst="rect">
            <a:avLst/>
          </a:prstGeom>
          <a:ln w="12700">
            <a:miter lim="400000"/>
          </a:ln>
        </p:spPr>
        <p:txBody>
          <a:bodyPr lIns="40082" tIns="40083" rIns="40082" bIns="40083" anchor="ctr">
            <a:spAutoFit/>
          </a:bodyPr>
          <a:lstStyle>
            <a:lvl1pPr algn="r" defTabSz="914441">
              <a:defRPr sz="1100" b="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7" r:id="rId6"/>
    <p:sldLayoutId id="2147483658" r:id="rId7"/>
    <p:sldLayoutId id="2147483659" r:id="rId8"/>
  </p:sldLayoutIdLst>
  <p:transition spd="med"/>
  <p:txStyles>
    <p:titleStyle>
      <a:lvl1pPr defTabSz="883817">
        <a:lnSpc>
          <a:spcPct val="90000"/>
        </a:lnSpc>
        <a:defRPr sz="4200">
          <a:latin typeface="Calibri Light"/>
          <a:ea typeface="Calibri Light"/>
          <a:cs typeface="Calibri Light"/>
          <a:sym typeface="Calibri Light"/>
        </a:defRPr>
      </a:lvl1pPr>
      <a:lvl2pPr defTabSz="883817">
        <a:lnSpc>
          <a:spcPct val="90000"/>
        </a:lnSpc>
        <a:defRPr sz="4200">
          <a:latin typeface="Calibri Light"/>
          <a:ea typeface="Calibri Light"/>
          <a:cs typeface="Calibri Light"/>
          <a:sym typeface="Calibri Light"/>
        </a:defRPr>
      </a:lvl2pPr>
      <a:lvl3pPr defTabSz="883817">
        <a:lnSpc>
          <a:spcPct val="90000"/>
        </a:lnSpc>
        <a:defRPr sz="4200">
          <a:latin typeface="Calibri Light"/>
          <a:ea typeface="Calibri Light"/>
          <a:cs typeface="Calibri Light"/>
          <a:sym typeface="Calibri Light"/>
        </a:defRPr>
      </a:lvl3pPr>
      <a:lvl4pPr defTabSz="883817">
        <a:lnSpc>
          <a:spcPct val="90000"/>
        </a:lnSpc>
        <a:defRPr sz="4200">
          <a:latin typeface="Calibri Light"/>
          <a:ea typeface="Calibri Light"/>
          <a:cs typeface="Calibri Light"/>
          <a:sym typeface="Calibri Light"/>
        </a:defRPr>
      </a:lvl4pPr>
      <a:lvl5pPr defTabSz="883817">
        <a:lnSpc>
          <a:spcPct val="90000"/>
        </a:lnSpc>
        <a:defRPr sz="4200">
          <a:latin typeface="Calibri Light"/>
          <a:ea typeface="Calibri Light"/>
          <a:cs typeface="Calibri Light"/>
          <a:sym typeface="Calibri Light"/>
        </a:defRPr>
      </a:lvl5pPr>
      <a:lvl6pPr defTabSz="883817">
        <a:lnSpc>
          <a:spcPct val="90000"/>
        </a:lnSpc>
        <a:defRPr sz="4200">
          <a:latin typeface="Calibri Light"/>
          <a:ea typeface="Calibri Light"/>
          <a:cs typeface="Calibri Light"/>
          <a:sym typeface="Calibri Light"/>
        </a:defRPr>
      </a:lvl6pPr>
      <a:lvl7pPr defTabSz="883817">
        <a:lnSpc>
          <a:spcPct val="90000"/>
        </a:lnSpc>
        <a:defRPr sz="4200">
          <a:latin typeface="Calibri Light"/>
          <a:ea typeface="Calibri Light"/>
          <a:cs typeface="Calibri Light"/>
          <a:sym typeface="Calibri Light"/>
        </a:defRPr>
      </a:lvl7pPr>
      <a:lvl8pPr defTabSz="883817">
        <a:lnSpc>
          <a:spcPct val="90000"/>
        </a:lnSpc>
        <a:defRPr sz="4200">
          <a:latin typeface="Calibri Light"/>
          <a:ea typeface="Calibri Light"/>
          <a:cs typeface="Calibri Light"/>
          <a:sym typeface="Calibri Light"/>
        </a:defRPr>
      </a:lvl8pPr>
      <a:lvl9pPr defTabSz="883817">
        <a:lnSpc>
          <a:spcPct val="90000"/>
        </a:lnSpc>
        <a:defRPr sz="4200"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0954" indent="-220954" defTabSz="883817">
        <a:lnSpc>
          <a:spcPct val="90000"/>
        </a:lnSpc>
        <a:spcBef>
          <a:spcPts val="964"/>
        </a:spcBef>
        <a:buSzPct val="100000"/>
        <a:buFont typeface="Arial"/>
        <a:buChar char="•"/>
        <a:defRPr sz="2600">
          <a:latin typeface="Calibri"/>
          <a:ea typeface="Calibri"/>
          <a:cs typeface="Calibri"/>
          <a:sym typeface="Calibri"/>
        </a:defRPr>
      </a:lvl1pPr>
      <a:lvl2pPr marL="696857" indent="-254948" defTabSz="883817">
        <a:lnSpc>
          <a:spcPct val="90000"/>
        </a:lnSpc>
        <a:spcBef>
          <a:spcPts val="964"/>
        </a:spcBef>
        <a:buSzPct val="100000"/>
        <a:buFont typeface="Arial"/>
        <a:buChar char="•"/>
        <a:defRPr sz="2600">
          <a:latin typeface="Calibri"/>
          <a:ea typeface="Calibri"/>
          <a:cs typeface="Calibri"/>
          <a:sym typeface="Calibri"/>
        </a:defRPr>
      </a:lvl2pPr>
      <a:lvl3pPr marL="1185120" indent="-301301" defTabSz="883817">
        <a:lnSpc>
          <a:spcPct val="90000"/>
        </a:lnSpc>
        <a:spcBef>
          <a:spcPts val="964"/>
        </a:spcBef>
        <a:buSzPct val="100000"/>
        <a:buFont typeface="Arial"/>
        <a:buChar char="•"/>
        <a:defRPr sz="2600">
          <a:latin typeface="Calibri"/>
          <a:ea typeface="Calibri"/>
          <a:cs typeface="Calibri"/>
          <a:sym typeface="Calibri"/>
        </a:defRPr>
      </a:lvl3pPr>
      <a:lvl4pPr marL="1674603" indent="-348875" defTabSz="883817">
        <a:lnSpc>
          <a:spcPct val="90000"/>
        </a:lnSpc>
        <a:spcBef>
          <a:spcPts val="964"/>
        </a:spcBef>
        <a:buSzPct val="100000"/>
        <a:buFont typeface="Arial"/>
        <a:buChar char="•"/>
        <a:defRPr sz="2600">
          <a:latin typeface="Calibri"/>
          <a:ea typeface="Calibri"/>
          <a:cs typeface="Calibri"/>
          <a:sym typeface="Calibri"/>
        </a:defRPr>
      </a:lvl4pPr>
      <a:lvl5pPr marL="2116512" indent="-348875" defTabSz="883817">
        <a:lnSpc>
          <a:spcPct val="90000"/>
        </a:lnSpc>
        <a:spcBef>
          <a:spcPts val="964"/>
        </a:spcBef>
        <a:buSzPct val="100000"/>
        <a:buFont typeface="Arial"/>
        <a:buChar char="•"/>
        <a:defRPr sz="2600">
          <a:latin typeface="Calibri"/>
          <a:ea typeface="Calibri"/>
          <a:cs typeface="Calibri"/>
          <a:sym typeface="Calibri"/>
        </a:defRPr>
      </a:lvl5pPr>
      <a:lvl6pPr marL="2558421" indent="-348875" defTabSz="883817">
        <a:lnSpc>
          <a:spcPct val="90000"/>
        </a:lnSpc>
        <a:spcBef>
          <a:spcPts val="964"/>
        </a:spcBef>
        <a:buSzPct val="100000"/>
        <a:buFont typeface="Arial"/>
        <a:buChar char="•"/>
        <a:defRPr sz="2600">
          <a:latin typeface="Calibri"/>
          <a:ea typeface="Calibri"/>
          <a:cs typeface="Calibri"/>
          <a:sym typeface="Calibri"/>
        </a:defRPr>
      </a:lvl6pPr>
      <a:lvl7pPr marL="3000331" indent="-348875" defTabSz="883817">
        <a:lnSpc>
          <a:spcPct val="90000"/>
        </a:lnSpc>
        <a:spcBef>
          <a:spcPts val="964"/>
        </a:spcBef>
        <a:buSzPct val="100000"/>
        <a:buFont typeface="Arial"/>
        <a:buChar char="•"/>
        <a:defRPr sz="2600">
          <a:latin typeface="Calibri"/>
          <a:ea typeface="Calibri"/>
          <a:cs typeface="Calibri"/>
          <a:sym typeface="Calibri"/>
        </a:defRPr>
      </a:lvl7pPr>
      <a:lvl8pPr marL="3442240" indent="-348875" defTabSz="883817">
        <a:lnSpc>
          <a:spcPct val="90000"/>
        </a:lnSpc>
        <a:spcBef>
          <a:spcPts val="964"/>
        </a:spcBef>
        <a:buSzPct val="100000"/>
        <a:buFont typeface="Arial"/>
        <a:buChar char="•"/>
        <a:defRPr sz="2600">
          <a:latin typeface="Calibri"/>
          <a:ea typeface="Calibri"/>
          <a:cs typeface="Calibri"/>
          <a:sym typeface="Calibri"/>
        </a:defRPr>
      </a:lvl8pPr>
      <a:lvl9pPr marL="3884148" indent="-348875" defTabSz="883817">
        <a:lnSpc>
          <a:spcPct val="90000"/>
        </a:lnSpc>
        <a:spcBef>
          <a:spcPts val="964"/>
        </a:spcBef>
        <a:buSzPct val="100000"/>
        <a:buFont typeface="Arial"/>
        <a:buChar char="•"/>
        <a:defRPr sz="2600">
          <a:latin typeface="Calibri"/>
          <a:ea typeface="Calibri"/>
          <a:cs typeface="Calibri"/>
          <a:sym typeface="Calibri"/>
        </a:defRPr>
      </a:lvl9pPr>
    </p:bodyStyle>
    <p:otherStyle>
      <a:lvl1pPr algn="r" defTabSz="91444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00755" algn="r" defTabSz="91444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801507" algn="r" defTabSz="91444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202260" algn="r" defTabSz="91444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603014" algn="r" defTabSz="91444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003769" algn="r" defTabSz="91444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404522" algn="r" defTabSz="91444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2805277" algn="r" defTabSz="91444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206029" algn="r" defTabSz="91444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251520" y="1105580"/>
            <a:ext cx="8208912" cy="536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0082" tIns="40083" rIns="40082" bIns="40083">
            <a:spAutoFit/>
          </a:bodyPr>
          <a:lstStyle/>
          <a:p>
            <a:pPr algn="l" defTabSz="400825" eaLnBrk="1" hangingPunct="1">
              <a:lnSpc>
                <a:spcPct val="150000"/>
              </a:lnSpc>
              <a:spcBef>
                <a:spcPts val="1754"/>
              </a:spcBef>
              <a:defRPr sz="1800" b="0"/>
            </a:pPr>
            <a:endParaRPr lang="ru-RU" altLang="ru-RU" sz="2200" b="0" dirty="0">
              <a:solidFill>
                <a:srgbClr val="535353"/>
              </a:solidFill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7" name="Shape 76"/>
          <p:cNvSpPr/>
          <p:nvPr/>
        </p:nvSpPr>
        <p:spPr>
          <a:xfrm>
            <a:off x="4066276" y="310273"/>
            <a:ext cx="5041686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2200" b="0"/>
            </a:lvl1pPr>
          </a:lstStyle>
          <a:p>
            <a:pPr lvl="0">
              <a:defRPr sz="1800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Распространение практики</a:t>
            </a:r>
            <a:endParaRPr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61527EE-7EE8-402E-B74B-EE3125319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3732" y="1268759"/>
            <a:ext cx="7886700" cy="52789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/>
              <a:t>3.1.1. Непосредственные результаты</a:t>
            </a:r>
          </a:p>
          <a:p>
            <a:pPr marL="0" indent="0" algn="ctr">
              <a:buNone/>
            </a:pPr>
            <a:r>
              <a:rPr lang="ru-RU" sz="2000" dirty="0">
                <a:solidFill>
                  <a:srgbClr val="FF0000"/>
                </a:solidFill>
              </a:rPr>
              <a:t>Публикации: подсчет количества </a:t>
            </a:r>
            <a:r>
              <a:rPr lang="ru-RU" sz="2000" dirty="0" err="1">
                <a:solidFill>
                  <a:srgbClr val="FF0000"/>
                </a:solidFill>
              </a:rPr>
              <a:t>благополучателей</a:t>
            </a:r>
            <a:endParaRPr lang="ru-RU" sz="20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sz="2000" dirty="0"/>
              <a:t>1) «Непосредственные результаты»: </a:t>
            </a:r>
            <a:r>
              <a:rPr lang="ru-RU" sz="2000" dirty="0">
                <a:solidFill>
                  <a:srgbClr val="FF0000"/>
                </a:solidFill>
              </a:rPr>
              <a:t>«Количество мероприятий/действий»</a:t>
            </a:r>
            <a:r>
              <a:rPr lang="ru-RU" sz="2000" dirty="0"/>
              <a:t>: </a:t>
            </a:r>
          </a:p>
          <a:p>
            <a:pPr marL="0" indent="0" algn="just">
              <a:buNone/>
            </a:pPr>
            <a:r>
              <a:rPr lang="ru-RU" sz="2000" i="1" dirty="0">
                <a:solidFill>
                  <a:srgbClr val="002060"/>
                </a:solidFill>
              </a:rPr>
              <a:t>Пример: </a:t>
            </a:r>
            <a:r>
              <a:rPr lang="ru-RU" sz="2000" dirty="0">
                <a:solidFill>
                  <a:srgbClr val="002060"/>
                </a:solidFill>
              </a:rPr>
              <a:t>Выпуск и распространение буклетов, информационных листовок о реализации проекта. Количество мероприятий = 70.  </a:t>
            </a:r>
          </a:p>
          <a:p>
            <a:pPr marL="0" indent="0" algn="just">
              <a:buNone/>
            </a:pPr>
            <a:r>
              <a:rPr lang="ru-RU" sz="2000" dirty="0"/>
              <a:t>1 наименование = 1 действие, объем тиража = количество </a:t>
            </a:r>
            <a:r>
              <a:rPr lang="ru-RU" sz="2000" dirty="0" err="1"/>
              <a:t>благополучателей</a:t>
            </a:r>
            <a:r>
              <a:rPr lang="ru-RU" sz="2000" dirty="0"/>
              <a:t> (при условии, что весь тираж распространен).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FF0000"/>
                </a:solidFill>
              </a:rPr>
              <a:t>2) Подсчет количества пользователей сайта</a:t>
            </a:r>
          </a:p>
          <a:p>
            <a:pPr marL="0" indent="0" algn="just">
              <a:buNone/>
            </a:pPr>
            <a:r>
              <a:rPr lang="ru-RU" sz="2000" i="1" dirty="0">
                <a:solidFill>
                  <a:srgbClr val="002060"/>
                </a:solidFill>
              </a:rPr>
              <a:t>Пример: </a:t>
            </a:r>
            <a:r>
              <a:rPr lang="ru-RU" sz="2000" dirty="0">
                <a:solidFill>
                  <a:srgbClr val="002060"/>
                </a:solidFill>
              </a:rPr>
              <a:t>Размещение материалов на информационном портале. Метод измерения: анализ документов (форма регистрации данных, список </a:t>
            </a:r>
            <a:r>
              <a:rPr lang="ru-RU" sz="2000" dirty="0" err="1">
                <a:solidFill>
                  <a:srgbClr val="002060"/>
                </a:solidFill>
              </a:rPr>
              <a:t>благополучателей</a:t>
            </a:r>
            <a:r>
              <a:rPr lang="ru-RU" sz="2000" dirty="0">
                <a:solidFill>
                  <a:srgbClr val="002060"/>
                </a:solidFill>
              </a:rPr>
              <a:t>, документы от государственных партнеров).</a:t>
            </a:r>
          </a:p>
          <a:p>
            <a:pPr marL="0" indent="0" algn="just">
              <a:buNone/>
            </a:pPr>
            <a:r>
              <a:rPr lang="ru-RU" sz="2000" dirty="0"/>
              <a:t>Варианты: онлайн-метрики (</a:t>
            </a:r>
            <a:r>
              <a:rPr lang="en-US" sz="2000" dirty="0"/>
              <a:t>Yandex, Google)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05172439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251520" y="1105580"/>
            <a:ext cx="8208912" cy="536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0082" tIns="40083" rIns="40082" bIns="40083">
            <a:spAutoFit/>
          </a:bodyPr>
          <a:lstStyle/>
          <a:p>
            <a:pPr algn="l" defTabSz="400825" eaLnBrk="1" hangingPunct="1">
              <a:lnSpc>
                <a:spcPct val="150000"/>
              </a:lnSpc>
              <a:spcBef>
                <a:spcPts val="1754"/>
              </a:spcBef>
              <a:defRPr sz="1800" b="0"/>
            </a:pPr>
            <a:endParaRPr lang="ru-RU" altLang="ru-RU" sz="2200" b="0" dirty="0">
              <a:solidFill>
                <a:srgbClr val="535353"/>
              </a:solidFill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7" name="Shape 76"/>
          <p:cNvSpPr/>
          <p:nvPr/>
        </p:nvSpPr>
        <p:spPr>
          <a:xfrm>
            <a:off x="4066276" y="310273"/>
            <a:ext cx="5041686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2200" b="0"/>
            </a:lvl1pPr>
          </a:lstStyle>
          <a:p>
            <a:pPr lvl="0">
              <a:defRPr sz="1800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Реализация практики</a:t>
            </a:r>
            <a:endParaRPr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61527EE-7EE8-402E-B74B-EE3125319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3732" y="1268759"/>
            <a:ext cx="7886700" cy="527896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/>
              <a:t>3.1.2. Социальные результаты </a:t>
            </a:r>
            <a:r>
              <a:rPr lang="ru-RU" dirty="0"/>
              <a:t>= </a:t>
            </a:r>
            <a:r>
              <a:rPr lang="ru-RU" dirty="0" err="1"/>
              <a:t>предзагрузка</a:t>
            </a:r>
            <a:r>
              <a:rPr lang="ru-RU" dirty="0"/>
              <a:t> из мониторинговой формы </a:t>
            </a:r>
            <a:r>
              <a:rPr lang="ru-RU" dirty="0">
                <a:solidFill>
                  <a:srgbClr val="FF0000"/>
                </a:solidFill>
              </a:rPr>
              <a:t>– мониторинговая отчетность оказалась наиболее проблемной областью</a:t>
            </a:r>
          </a:p>
          <a:p>
            <a:pPr marL="0" indent="0" algn="just">
              <a:buNone/>
            </a:pPr>
            <a:endParaRPr lang="ru-RU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dirty="0">
                <a:solidFill>
                  <a:srgbClr val="FF0000"/>
                </a:solidFill>
              </a:rPr>
              <a:t>Важно приложить </a:t>
            </a:r>
            <a:r>
              <a:rPr lang="ru-RU" dirty="0">
                <a:solidFill>
                  <a:schemeClr val="tx1"/>
                </a:solidFill>
              </a:rPr>
              <a:t>подтверждающие документы: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Программы мероприятий (в едином файле за год)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Списки участников (в едином файле за год) – сканы или выгрузки из </a:t>
            </a:r>
            <a:r>
              <a:rPr lang="ru-RU" dirty="0" err="1">
                <a:solidFill>
                  <a:schemeClr val="tx1"/>
                </a:solidFill>
              </a:rPr>
              <a:t>вебинарного</a:t>
            </a:r>
            <a:r>
              <a:rPr lang="ru-RU" dirty="0">
                <a:solidFill>
                  <a:schemeClr val="tx1"/>
                </a:solidFill>
              </a:rPr>
              <a:t> сервиса</a:t>
            </a:r>
          </a:p>
          <a:p>
            <a:pPr marL="0" indent="0" algn="just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Если вы указываете участие во внешнем мероприятии (НЕ организованном специально для распространения практики): объем участия ваших специалистов в нем должен быть достаточным, чтобы говорить о распространении практики (например, мастер-класс).</a:t>
            </a:r>
          </a:p>
        </p:txBody>
      </p:sp>
    </p:spTree>
    <p:extLst>
      <p:ext uri="{BB962C8B-B14F-4D97-AF65-F5344CB8AC3E}">
        <p14:creationId xmlns:p14="http://schemas.microsoft.com/office/powerpoint/2010/main" val="2980497944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251520" y="1105580"/>
            <a:ext cx="8208912" cy="536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0082" tIns="40083" rIns="40082" bIns="40083">
            <a:spAutoFit/>
          </a:bodyPr>
          <a:lstStyle/>
          <a:p>
            <a:pPr algn="l" defTabSz="400825" eaLnBrk="1" hangingPunct="1">
              <a:lnSpc>
                <a:spcPct val="150000"/>
              </a:lnSpc>
              <a:spcBef>
                <a:spcPts val="1754"/>
              </a:spcBef>
              <a:defRPr sz="1800" b="0"/>
            </a:pPr>
            <a:endParaRPr lang="ru-RU" altLang="ru-RU" sz="2200" b="0" dirty="0">
              <a:solidFill>
                <a:srgbClr val="535353"/>
              </a:solidFill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7" name="Shape 76"/>
          <p:cNvSpPr/>
          <p:nvPr/>
        </p:nvSpPr>
        <p:spPr>
          <a:xfrm>
            <a:off x="4066276" y="310273"/>
            <a:ext cx="5041686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2200" b="0"/>
            </a:lvl1pPr>
          </a:lstStyle>
          <a:p>
            <a:pPr lvl="0">
              <a:defRPr sz="1800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Распространение практики</a:t>
            </a:r>
            <a:endParaRPr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61527EE-7EE8-402E-B74B-EE3125319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3732" y="1268759"/>
            <a:ext cx="7886700" cy="52789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rgbClr val="FF0000"/>
                </a:solidFill>
              </a:rPr>
              <a:t>Сложности с определением «внедрения»</a:t>
            </a:r>
          </a:p>
          <a:p>
            <a:pPr marL="0" indent="0" algn="ctr">
              <a:buNone/>
            </a:pPr>
            <a:r>
              <a:rPr lang="ru-RU" sz="2400" dirty="0">
                <a:solidFill>
                  <a:srgbClr val="002060"/>
                </a:solidFill>
              </a:rPr>
              <a:t>Примеры: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</a:rPr>
              <a:t>Развитие регионального научного сотрудничества и межведомственного взаимодействия…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</a:rPr>
              <a:t>Совместное проведение мероприятий  для специалистов служб сопровождения и сферы защиты детства…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</a:rPr>
              <a:t>Стали использовать в своей практике упражнение…</a:t>
            </a:r>
            <a:endParaRPr lang="ru-RU" sz="2000" dirty="0">
              <a:solidFill>
                <a:srgbClr val="002060"/>
              </a:solidFill>
            </a:endParaRPr>
          </a:p>
          <a:p>
            <a:pPr algn="just"/>
            <a:endParaRPr lang="ru-RU" sz="20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2400" dirty="0">
                <a:solidFill>
                  <a:schemeClr val="tx1"/>
                </a:solidFill>
              </a:rPr>
              <a:t>Ваши коллеги могут внедрять практику или ее отдельные элементы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1"/>
                </a:solidFill>
              </a:rPr>
              <a:t>Нужно продумать, какие элементы / модули / составляющие входят в вашу практику (учитывая их адекватный масштаб)</a:t>
            </a:r>
          </a:p>
        </p:txBody>
      </p:sp>
    </p:spTree>
    <p:extLst>
      <p:ext uri="{BB962C8B-B14F-4D97-AF65-F5344CB8AC3E}">
        <p14:creationId xmlns:p14="http://schemas.microsoft.com/office/powerpoint/2010/main" val="2280431002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251520" y="1105580"/>
            <a:ext cx="8208912" cy="536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0082" tIns="40083" rIns="40082" bIns="40083">
            <a:spAutoFit/>
          </a:bodyPr>
          <a:lstStyle/>
          <a:p>
            <a:pPr algn="l" defTabSz="400825" eaLnBrk="1" hangingPunct="1">
              <a:lnSpc>
                <a:spcPct val="150000"/>
              </a:lnSpc>
              <a:spcBef>
                <a:spcPts val="1754"/>
              </a:spcBef>
              <a:defRPr sz="1800" b="0"/>
            </a:pPr>
            <a:endParaRPr lang="ru-RU" altLang="ru-RU" sz="2200" b="0" dirty="0">
              <a:solidFill>
                <a:srgbClr val="535353"/>
              </a:solidFill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7" name="Shape 76"/>
          <p:cNvSpPr/>
          <p:nvPr/>
        </p:nvSpPr>
        <p:spPr>
          <a:xfrm>
            <a:off x="4355976" y="188640"/>
            <a:ext cx="5041686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2200" b="0"/>
            </a:lvl1pPr>
          </a:lstStyle>
          <a:p>
            <a:pPr lvl="0">
              <a:defRPr sz="1800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Количественные результаты</a:t>
            </a:r>
            <a:endParaRPr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61527EE-7EE8-402E-B74B-EE3125319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3732" y="1268758"/>
            <a:ext cx="7886700" cy="55892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FF0000"/>
                </a:solidFill>
              </a:rPr>
              <a:t>Значительное расхождение между планируемым и фактическим количеством</a:t>
            </a:r>
          </a:p>
          <a:p>
            <a:pPr algn="just"/>
            <a:r>
              <a:rPr lang="ru-RU" dirty="0"/>
              <a:t>Само по себе не является ошибкой, но обязательно требует интерпретации и объяснения:</a:t>
            </a:r>
          </a:p>
          <a:p>
            <a:pPr algn="just"/>
            <a:r>
              <a:rPr lang="ru-RU" dirty="0"/>
              <a:t>Нужно обязательно писать комментарии,</a:t>
            </a:r>
          </a:p>
          <a:p>
            <a:pPr algn="just"/>
            <a:r>
              <a:rPr lang="ru-RU" dirty="0"/>
              <a:t>В том числе – если расхождение в сторону </a:t>
            </a:r>
            <a:r>
              <a:rPr lang="ru-RU" u="sng" dirty="0"/>
              <a:t>увеличения</a:t>
            </a:r>
            <a:r>
              <a:rPr lang="ru-RU" dirty="0"/>
              <a:t> количества </a:t>
            </a:r>
          </a:p>
        </p:txBody>
      </p:sp>
    </p:spTree>
    <p:extLst>
      <p:ext uri="{BB962C8B-B14F-4D97-AF65-F5344CB8AC3E}">
        <p14:creationId xmlns:p14="http://schemas.microsoft.com/office/powerpoint/2010/main" val="2638995916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A020C2-C6CF-4A9C-B2AE-ECB590A2B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Общие вопросы по разделам Реализации и распространения практики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D02B6C0-D53D-4856-B4B0-D9483F05DE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9787002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251520" y="1105580"/>
            <a:ext cx="8208912" cy="536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0082" tIns="40083" rIns="40082" bIns="40083">
            <a:spAutoFit/>
          </a:bodyPr>
          <a:lstStyle/>
          <a:p>
            <a:pPr algn="l" defTabSz="400825" eaLnBrk="1" hangingPunct="1">
              <a:lnSpc>
                <a:spcPct val="150000"/>
              </a:lnSpc>
              <a:spcBef>
                <a:spcPts val="1754"/>
              </a:spcBef>
              <a:defRPr sz="1800" b="0"/>
            </a:pPr>
            <a:endParaRPr lang="ru-RU" altLang="ru-RU" sz="2200" b="0" dirty="0">
              <a:solidFill>
                <a:srgbClr val="535353"/>
              </a:solidFill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7" name="Shape 76"/>
          <p:cNvSpPr/>
          <p:nvPr/>
        </p:nvSpPr>
        <p:spPr>
          <a:xfrm>
            <a:off x="3995936" y="162217"/>
            <a:ext cx="5041686" cy="861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2200" b="0"/>
            </a:lvl1pPr>
          </a:lstStyle>
          <a:p>
            <a:pPr lvl="0">
              <a:defRPr sz="1800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Общие вопросы для реализации и распространения Практики</a:t>
            </a:r>
            <a:endParaRPr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61527EE-7EE8-402E-B74B-EE3125319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3732" y="1268758"/>
            <a:ext cx="7886700" cy="55892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dirty="0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C811C661-E637-4B7A-BE7A-1AF64D1497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783608"/>
              </p:ext>
            </p:extLst>
          </p:nvPr>
        </p:nvGraphicFramePr>
        <p:xfrm>
          <a:off x="564430" y="1268758"/>
          <a:ext cx="7886700" cy="59740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val="1052233423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42121180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Реализация практики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Распространение практики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6360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2.4. Трудности в реализации практики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2.4.1. Трудности, на которые вы смогли повлиять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2.4.2. Трудности, на которые вы не смогли повлиять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2.5. </a:t>
                      </a:r>
                      <a:r>
                        <a:rPr lang="ru-RU" sz="2000" b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Устойчивость ожидаемых результатов </a:t>
                      </a:r>
                      <a:r>
                        <a:rPr lang="ru-RU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Практики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2.5.1. Как обеспечивалась и в чем выражалась устойчивость практики в текущем году?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2.5.2. Как будет обеспечиваться устойчивость практики в следующем году?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2.6. Факторы, влиявшие на реализацию Практики (ключевые факторы успехов)</a:t>
                      </a:r>
                    </a:p>
                    <a:p>
                      <a:endParaRPr lang="ru-RU" sz="20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3.3. Трудности в распространении практики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3.3.1. Трудности, на которые вы смогли повлиять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3.3.2. Трудности, на которые вы не смогли повлиять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3.4. Устойчивость результатов внедрения Практики 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20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3.5. Факторы, влиявшие на внедрение Практики (ключевые факторы успехов)</a:t>
                      </a:r>
                    </a:p>
                    <a:p>
                      <a:endParaRPr lang="ru-RU" sz="20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13241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962128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251520" y="1105580"/>
            <a:ext cx="8208912" cy="536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0082" tIns="40083" rIns="40082" bIns="40083">
            <a:spAutoFit/>
          </a:bodyPr>
          <a:lstStyle/>
          <a:p>
            <a:pPr algn="l" defTabSz="400825" eaLnBrk="1" hangingPunct="1">
              <a:lnSpc>
                <a:spcPct val="150000"/>
              </a:lnSpc>
              <a:spcBef>
                <a:spcPts val="1754"/>
              </a:spcBef>
              <a:defRPr sz="1800" b="0"/>
            </a:pPr>
            <a:endParaRPr lang="ru-RU" altLang="ru-RU" sz="2200" b="0" dirty="0">
              <a:solidFill>
                <a:srgbClr val="535353"/>
              </a:solidFill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7" name="Shape 76"/>
          <p:cNvSpPr/>
          <p:nvPr/>
        </p:nvSpPr>
        <p:spPr>
          <a:xfrm>
            <a:off x="3995936" y="162217"/>
            <a:ext cx="5041686" cy="861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2200" b="0"/>
            </a:lvl1pPr>
          </a:lstStyle>
          <a:p>
            <a:pPr lvl="0">
              <a:defRPr sz="1800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Общие вопросы для реализации и распространения Практики</a:t>
            </a:r>
            <a:endParaRPr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61527EE-7EE8-402E-B74B-EE3125319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3732" y="1268758"/>
            <a:ext cx="7886700" cy="55892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chemeClr val="tx1"/>
                </a:solidFill>
              </a:rPr>
              <a:t>2.4 / 3.3 «Трудности в реализации / распространении практики»: </a:t>
            </a:r>
            <a:r>
              <a:rPr lang="ru-RU" sz="2400" dirty="0">
                <a:solidFill>
                  <a:srgbClr val="FF0000"/>
                </a:solidFill>
              </a:rPr>
              <a:t>недостаточно анализа</a:t>
            </a:r>
          </a:p>
          <a:p>
            <a:pPr marL="0" indent="0" algn="just">
              <a:buNone/>
            </a:pPr>
            <a:r>
              <a:rPr lang="ru-RU" sz="2400" i="1" dirty="0">
                <a:solidFill>
                  <a:srgbClr val="002060"/>
                </a:solidFill>
              </a:rPr>
              <a:t>Пример: </a:t>
            </a:r>
            <a:r>
              <a:rPr lang="ru-RU" sz="2400" dirty="0">
                <a:solidFill>
                  <a:srgbClr val="002060"/>
                </a:solidFill>
              </a:rPr>
              <a:t>Встреча со специалистами системы профилактики социального сиротства в г. </a:t>
            </a:r>
            <a:r>
              <a:rPr lang="en-US" sz="2400" dirty="0">
                <a:solidFill>
                  <a:srgbClr val="002060"/>
                </a:solidFill>
              </a:rPr>
              <a:t>N: </a:t>
            </a:r>
            <a:r>
              <a:rPr lang="ru-RU" sz="2400" dirty="0">
                <a:solidFill>
                  <a:srgbClr val="002060"/>
                </a:solidFill>
              </a:rPr>
              <a:t>Удаленность от города не смогла помешать встрече…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FF0000"/>
                </a:solidFill>
              </a:rPr>
              <a:t>А в чем проблема? В удаленности. На что влияет удаленность? Например, необходимость очных </a:t>
            </a:r>
            <a:r>
              <a:rPr lang="ru-RU" sz="2400" dirty="0" err="1">
                <a:solidFill>
                  <a:srgbClr val="FF0000"/>
                </a:solidFill>
              </a:rPr>
              <a:t>супервизий</a:t>
            </a:r>
            <a:r>
              <a:rPr lang="ru-RU" sz="2400" dirty="0">
                <a:solidFill>
                  <a:srgbClr val="FF0000"/>
                </a:solidFill>
              </a:rPr>
              <a:t>…</a:t>
            </a:r>
          </a:p>
          <a:p>
            <a:pPr marL="0" indent="0" algn="just">
              <a:buNone/>
            </a:pPr>
            <a:r>
              <a:rPr lang="ru-RU" sz="2400" i="1" dirty="0">
                <a:solidFill>
                  <a:srgbClr val="002060"/>
                </a:solidFill>
              </a:rPr>
              <a:t>Пример: </a:t>
            </a:r>
            <a:r>
              <a:rPr lang="ru-RU" sz="2400" dirty="0">
                <a:solidFill>
                  <a:srgbClr val="002060"/>
                </a:solidFill>
              </a:rPr>
              <a:t>Низкий уровень заинтересованности специалистов учреждений для детей первых лет жизни в возврате и дальнейшем сохранении кровной семьи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FF0000"/>
                </a:solidFill>
              </a:rPr>
              <a:t>Почему специалисты не заинтересованы в своих прямых обязанностях? Например, не знают новых требований к своей работе…</a:t>
            </a:r>
          </a:p>
          <a:p>
            <a:pPr marL="0" indent="0" algn="ctr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53206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251520" y="1105580"/>
            <a:ext cx="8208912" cy="536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0082" tIns="40083" rIns="40082" bIns="40083">
            <a:spAutoFit/>
          </a:bodyPr>
          <a:lstStyle/>
          <a:p>
            <a:pPr algn="l" defTabSz="400825" eaLnBrk="1" hangingPunct="1">
              <a:lnSpc>
                <a:spcPct val="150000"/>
              </a:lnSpc>
              <a:spcBef>
                <a:spcPts val="1754"/>
              </a:spcBef>
              <a:defRPr sz="1800" b="0"/>
            </a:pPr>
            <a:endParaRPr lang="ru-RU" altLang="ru-RU" sz="2200" b="0" dirty="0">
              <a:solidFill>
                <a:srgbClr val="535353"/>
              </a:solidFill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7" name="Shape 76"/>
          <p:cNvSpPr/>
          <p:nvPr/>
        </p:nvSpPr>
        <p:spPr>
          <a:xfrm>
            <a:off x="3995936" y="162217"/>
            <a:ext cx="5041686" cy="861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2200" b="0"/>
            </a:lvl1pPr>
          </a:lstStyle>
          <a:p>
            <a:pPr lvl="0">
              <a:defRPr sz="1800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Общие вопросы для реализации и распространения Практики</a:t>
            </a:r>
            <a:endParaRPr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61527EE-7EE8-402E-B74B-EE3125319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3732" y="1268759"/>
            <a:ext cx="7886700" cy="532859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</a:rPr>
              <a:t>Общие проблемы для 2.5 / 3.4 Устойчивость ожидаемых Практики / распространения и 2.6 / 3.5 Факторы, влиявшие на реализацию / распространение Практики (ключевые факторы успехов)</a:t>
            </a:r>
          </a:p>
          <a:p>
            <a:pPr marL="0" indent="0" algn="ctr">
              <a:buNone/>
            </a:pPr>
            <a:r>
              <a:rPr lang="ru-RU" sz="2000" dirty="0">
                <a:solidFill>
                  <a:srgbClr val="FF0000"/>
                </a:solidFill>
              </a:rPr>
              <a:t>1) </a:t>
            </a:r>
            <a:r>
              <a:rPr lang="ru-RU" sz="2000" dirty="0" err="1">
                <a:solidFill>
                  <a:srgbClr val="FF0000"/>
                </a:solidFill>
              </a:rPr>
              <a:t>Неспецифичность</a:t>
            </a:r>
            <a:r>
              <a:rPr lang="ru-RU" sz="2000" dirty="0">
                <a:solidFill>
                  <a:srgbClr val="FF0000"/>
                </a:solidFill>
              </a:rPr>
              <a:t> формулировок</a:t>
            </a:r>
          </a:p>
          <a:p>
            <a:pPr marL="0" indent="0" algn="just">
              <a:buNone/>
            </a:pPr>
            <a:r>
              <a:rPr lang="ru-RU" sz="2000" i="1" dirty="0">
                <a:solidFill>
                  <a:srgbClr val="002060"/>
                </a:solidFill>
              </a:rPr>
              <a:t>Пример: </a:t>
            </a:r>
            <a:r>
              <a:rPr lang="ru-RU" sz="2000" dirty="0">
                <a:solidFill>
                  <a:srgbClr val="002060"/>
                </a:solidFill>
              </a:rPr>
              <a:t>Специалисты – участники проекта являются штатными  сотрудниками службы сопровождения центра семейного  устройства, что дало возможность оказывать психологическую, социально юридическую помощь  замещающим семьям.</a:t>
            </a:r>
          </a:p>
          <a:p>
            <a:pPr marL="0" indent="0" algn="just">
              <a:buNone/>
            </a:pPr>
            <a:r>
              <a:rPr lang="ru-RU" sz="2000" i="1" dirty="0">
                <a:solidFill>
                  <a:srgbClr val="002060"/>
                </a:solidFill>
              </a:rPr>
              <a:t>Пример: </a:t>
            </a:r>
            <a:r>
              <a:rPr lang="ru-RU" sz="2000" dirty="0">
                <a:solidFill>
                  <a:srgbClr val="002060"/>
                </a:solidFill>
              </a:rPr>
              <a:t>Высокая квалификация специалистов-практиков фонда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FF0000"/>
                </a:solidFill>
              </a:rPr>
              <a:t>Анализ:</a:t>
            </a:r>
          </a:p>
          <a:p>
            <a:pPr algn="just"/>
            <a:r>
              <a:rPr lang="ru-RU" sz="2000" dirty="0">
                <a:solidFill>
                  <a:srgbClr val="FF0000"/>
                </a:solidFill>
              </a:rPr>
              <a:t>Почему именно этот фактор важен для реализации именно вашей практики? </a:t>
            </a:r>
          </a:p>
          <a:p>
            <a:pPr algn="just"/>
            <a:r>
              <a:rPr lang="ru-RU" sz="2000" dirty="0">
                <a:solidFill>
                  <a:srgbClr val="FF0000"/>
                </a:solidFill>
              </a:rPr>
              <a:t>Какое место этот фактор занимает среди механизмов действия практики / в ее теории изменений?</a:t>
            </a:r>
          </a:p>
          <a:p>
            <a:pPr algn="just"/>
            <a:r>
              <a:rPr lang="ru-RU" sz="2000" dirty="0">
                <a:solidFill>
                  <a:srgbClr val="FF0000"/>
                </a:solidFill>
              </a:rPr>
              <a:t>Почему важно выделить его среди многих других факторов, которые тоже воздействуют (впервые проявился в отчетный период / его влияние оказалось очень сильным / он влияет положительно, но не совсем так, как ожидалось / …)?</a:t>
            </a:r>
          </a:p>
        </p:txBody>
      </p:sp>
    </p:spTree>
    <p:extLst>
      <p:ext uri="{BB962C8B-B14F-4D97-AF65-F5344CB8AC3E}">
        <p14:creationId xmlns:p14="http://schemas.microsoft.com/office/powerpoint/2010/main" val="542953988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251520" y="1105580"/>
            <a:ext cx="8208912" cy="536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0082" tIns="40083" rIns="40082" bIns="40083">
            <a:spAutoFit/>
          </a:bodyPr>
          <a:lstStyle/>
          <a:p>
            <a:pPr algn="l" defTabSz="400825" eaLnBrk="1" hangingPunct="1">
              <a:lnSpc>
                <a:spcPct val="150000"/>
              </a:lnSpc>
              <a:spcBef>
                <a:spcPts val="1754"/>
              </a:spcBef>
              <a:defRPr sz="1800" b="0"/>
            </a:pPr>
            <a:endParaRPr lang="ru-RU" altLang="ru-RU" sz="2200" b="0" dirty="0">
              <a:solidFill>
                <a:srgbClr val="535353"/>
              </a:solidFill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7" name="Shape 76"/>
          <p:cNvSpPr/>
          <p:nvPr/>
        </p:nvSpPr>
        <p:spPr>
          <a:xfrm>
            <a:off x="3995936" y="162217"/>
            <a:ext cx="5041686" cy="861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2200" b="0"/>
            </a:lvl1pPr>
          </a:lstStyle>
          <a:p>
            <a:pPr lvl="0">
              <a:defRPr sz="1800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Общие вопросы для реализации и распространения Практики</a:t>
            </a:r>
            <a:endParaRPr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61527EE-7EE8-402E-B74B-EE3125319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3732" y="1268758"/>
            <a:ext cx="7886700" cy="55892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0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2000">
                <a:solidFill>
                  <a:srgbClr val="FF0000"/>
                </a:solidFill>
              </a:rPr>
              <a:t>2</a:t>
            </a:r>
            <a:r>
              <a:rPr lang="ru-RU" sz="2000" dirty="0">
                <a:solidFill>
                  <a:srgbClr val="FF0000"/>
                </a:solidFill>
              </a:rPr>
              <a:t>) Противоречивые («фактор успеха» = «проблема» или «фактор риска»)</a:t>
            </a:r>
          </a:p>
          <a:p>
            <a:pPr marL="0" indent="0" algn="just">
              <a:buNone/>
            </a:pPr>
            <a:r>
              <a:rPr lang="ru-RU" sz="2000" i="1" dirty="0">
                <a:solidFill>
                  <a:srgbClr val="002060"/>
                </a:solidFill>
              </a:rPr>
              <a:t>Пример: </a:t>
            </a:r>
            <a:r>
              <a:rPr lang="ru-RU" sz="2000" dirty="0">
                <a:solidFill>
                  <a:srgbClr val="002060"/>
                </a:solidFill>
              </a:rPr>
              <a:t>Факторы, влиявшие на реализацию Практики (ключевые факторы успехов): «Поддержка со стороны местного руководства». При этом один из факторов риска: «Отсутствие поддержки со стороны местного руководства».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FF0000"/>
                </a:solidFill>
              </a:rPr>
              <a:t> Анализ:</a:t>
            </a:r>
          </a:p>
          <a:p>
            <a:pPr algn="just"/>
            <a:r>
              <a:rPr lang="ru-RU" sz="2000" dirty="0">
                <a:solidFill>
                  <a:srgbClr val="FF0000"/>
                </a:solidFill>
              </a:rPr>
              <a:t>В чем суть противоречия? Содержание работы (местное руководство поддерживает часть деятельности по Практике, а часть считает лишней) / расхождение деклараций и действий / … ?</a:t>
            </a:r>
            <a:endParaRPr lang="en-US" sz="2000" dirty="0">
              <a:solidFill>
                <a:srgbClr val="FF0000"/>
              </a:solidFill>
            </a:endParaRPr>
          </a:p>
          <a:p>
            <a:pPr algn="just"/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720471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251520" y="1105580"/>
            <a:ext cx="8208912" cy="536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0082" tIns="40083" rIns="40082" bIns="40083">
            <a:spAutoFit/>
          </a:bodyPr>
          <a:lstStyle/>
          <a:p>
            <a:pPr algn="l" defTabSz="400825" eaLnBrk="1" hangingPunct="1">
              <a:lnSpc>
                <a:spcPct val="150000"/>
              </a:lnSpc>
              <a:spcBef>
                <a:spcPts val="1754"/>
              </a:spcBef>
              <a:defRPr sz="1800" b="0"/>
            </a:pPr>
            <a:endParaRPr lang="ru-RU" altLang="ru-RU" sz="2200" b="0" dirty="0">
              <a:solidFill>
                <a:srgbClr val="535353"/>
              </a:solidFill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7" name="Shape 76"/>
          <p:cNvSpPr/>
          <p:nvPr/>
        </p:nvSpPr>
        <p:spPr>
          <a:xfrm>
            <a:off x="3995936" y="162217"/>
            <a:ext cx="5041686" cy="861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2200" b="0"/>
            </a:lvl1pPr>
          </a:lstStyle>
          <a:p>
            <a:pPr lvl="0">
              <a:defRPr sz="1800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Общие вопросы для реализации и распространения Практики</a:t>
            </a:r>
            <a:endParaRPr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61527EE-7EE8-402E-B74B-EE3125319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3732" y="1268758"/>
            <a:ext cx="7886700" cy="558924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FF0000"/>
                </a:solidFill>
              </a:rPr>
              <a:t>Описание деятельности вне рамок проекта, поддержанного Фондом Тимченко</a:t>
            </a:r>
          </a:p>
          <a:p>
            <a:pPr marL="0" indent="0" algn="just">
              <a:buNone/>
            </a:pPr>
            <a:r>
              <a:rPr lang="ru-RU" b="1" i="1" dirty="0"/>
              <a:t>Вариант 1. </a:t>
            </a:r>
            <a:r>
              <a:rPr lang="ru-RU" dirty="0"/>
              <a:t>Деятельность является дополнительной по отношению к содержанию практики</a:t>
            </a:r>
          </a:p>
          <a:p>
            <a:pPr marL="0" indent="0" algn="just">
              <a:buNone/>
            </a:pPr>
            <a:r>
              <a:rPr lang="ru-RU" i="1" dirty="0">
                <a:solidFill>
                  <a:srgbClr val="002060"/>
                </a:solidFill>
              </a:rPr>
              <a:t>Пример: </a:t>
            </a:r>
            <a:r>
              <a:rPr lang="ru-RU" dirty="0">
                <a:solidFill>
                  <a:srgbClr val="002060"/>
                </a:solidFill>
              </a:rPr>
              <a:t>социологическое исследование проводится при поддержке Фонда Тимченко, а публикация и распространение его результатов – при поддержке другой организации.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FF0000"/>
                </a:solidFill>
              </a:rPr>
              <a:t>Не включать в раздел «Публикации», т.к. публикуется вне рамок проекта. Но можно рассматривать как фактор устойчивости распространения Практики (пояснив, как это способствует устойчивости).</a:t>
            </a:r>
          </a:p>
          <a:p>
            <a:pPr marL="0" indent="0" algn="just">
              <a:buNone/>
            </a:pPr>
            <a:r>
              <a:rPr lang="ru-RU" b="1" i="1" dirty="0"/>
              <a:t>Вариант 2. </a:t>
            </a:r>
            <a:r>
              <a:rPr lang="ru-RU" dirty="0"/>
              <a:t>Деятельность является неотъемлемой частью практики</a:t>
            </a:r>
          </a:p>
          <a:p>
            <a:pPr marL="0" indent="0" algn="just">
              <a:buNone/>
            </a:pPr>
            <a:r>
              <a:rPr lang="ru-RU" i="1" dirty="0">
                <a:solidFill>
                  <a:srgbClr val="002060"/>
                </a:solidFill>
              </a:rPr>
              <a:t>Пример: </a:t>
            </a:r>
            <a:r>
              <a:rPr lang="ru-RU" dirty="0">
                <a:solidFill>
                  <a:srgbClr val="002060"/>
                </a:solidFill>
              </a:rPr>
              <a:t>основная деятельность по Практике – индивидуальные и групповые занятия с психологом; групповые занятия финансируются Фондом Тимченко, а индивидуальные – полностью из других источников.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FF0000"/>
                </a:solidFill>
              </a:rPr>
              <a:t>Включить в содержательный / мониторинговый отчет (в раздел «Непосредственные результаты»), чтобы не искажать логику проекта.</a:t>
            </a:r>
          </a:p>
          <a:p>
            <a:pPr marL="0" indent="0" algn="just">
              <a:buNone/>
            </a:pPr>
            <a:r>
              <a:rPr lang="ru-RU" dirty="0"/>
              <a:t>Количество детей/семей, получивших поддержку (в мониторинговом отчете), от этого не изменяется, т.к. все они получают услуги и при поддержке Фонда Тимченко.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981207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4725144"/>
            <a:ext cx="8229600" cy="16789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0082" tIns="40083" rIns="40082" bIns="40083" anchor="b">
            <a:noAutofit/>
          </a:bodyPr>
          <a:lstStyle>
            <a:lvl1pPr defTabSz="883817">
              <a:lnSpc>
                <a:spcPct val="90000"/>
              </a:lnSpc>
              <a:defRPr sz="5800">
                <a:latin typeface="Calibri Light"/>
                <a:ea typeface="Calibri Light"/>
                <a:cs typeface="Calibri Light"/>
                <a:sym typeface="Calibri Light"/>
              </a:defRPr>
            </a:lvl1pPr>
            <a:lvl2pPr defTabSz="883817">
              <a:lnSpc>
                <a:spcPct val="90000"/>
              </a:lnSpc>
              <a:defRPr sz="4200">
                <a:latin typeface="Calibri Light"/>
                <a:ea typeface="Calibri Light"/>
                <a:cs typeface="Calibri Light"/>
                <a:sym typeface="Calibri Light"/>
              </a:defRPr>
            </a:lvl2pPr>
            <a:lvl3pPr defTabSz="883817">
              <a:lnSpc>
                <a:spcPct val="90000"/>
              </a:lnSpc>
              <a:defRPr sz="4200">
                <a:latin typeface="Calibri Light"/>
                <a:ea typeface="Calibri Light"/>
                <a:cs typeface="Calibri Light"/>
                <a:sym typeface="Calibri Light"/>
              </a:defRPr>
            </a:lvl3pPr>
            <a:lvl4pPr defTabSz="883817">
              <a:lnSpc>
                <a:spcPct val="90000"/>
              </a:lnSpc>
              <a:defRPr sz="4200">
                <a:latin typeface="Calibri Light"/>
                <a:ea typeface="Calibri Light"/>
                <a:cs typeface="Calibri Light"/>
                <a:sym typeface="Calibri Light"/>
              </a:defRPr>
            </a:lvl4pPr>
            <a:lvl5pPr defTabSz="883817">
              <a:lnSpc>
                <a:spcPct val="90000"/>
              </a:lnSpc>
              <a:defRPr sz="4200">
                <a:latin typeface="Calibri Light"/>
                <a:ea typeface="Calibri Light"/>
                <a:cs typeface="Calibri Light"/>
                <a:sym typeface="Calibri Light"/>
              </a:defRPr>
            </a:lvl5pPr>
            <a:lvl6pPr defTabSz="883817">
              <a:lnSpc>
                <a:spcPct val="90000"/>
              </a:lnSpc>
              <a:defRPr sz="4200">
                <a:latin typeface="Calibri Light"/>
                <a:ea typeface="Calibri Light"/>
                <a:cs typeface="Calibri Light"/>
                <a:sym typeface="Calibri Light"/>
              </a:defRPr>
            </a:lvl6pPr>
            <a:lvl7pPr defTabSz="883817">
              <a:lnSpc>
                <a:spcPct val="90000"/>
              </a:lnSpc>
              <a:defRPr sz="4200">
                <a:latin typeface="Calibri Light"/>
                <a:ea typeface="Calibri Light"/>
                <a:cs typeface="Calibri Light"/>
                <a:sym typeface="Calibri Light"/>
              </a:defRPr>
            </a:lvl7pPr>
            <a:lvl8pPr defTabSz="883817">
              <a:lnSpc>
                <a:spcPct val="90000"/>
              </a:lnSpc>
              <a:defRPr sz="4200">
                <a:latin typeface="Calibri Light"/>
                <a:ea typeface="Calibri Light"/>
                <a:cs typeface="Calibri Light"/>
                <a:sym typeface="Calibri Light"/>
              </a:defRPr>
            </a:lvl8pPr>
            <a:lvl9pPr defTabSz="883817">
              <a:lnSpc>
                <a:spcPct val="90000"/>
              </a:lnSpc>
              <a:defRPr sz="4200"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r>
              <a:rPr lang="ru-RU" altLang="ru-RU" sz="5400" dirty="0">
                <a:solidFill>
                  <a:srgbClr val="5EA4CF"/>
                </a:solidFill>
              </a:rPr>
              <a:t>Типичные ошибки при написании годовых содержательных отчетов за 2017</a:t>
            </a:r>
            <a:endParaRPr lang="en-US" altLang="ru-RU" sz="5400" dirty="0">
              <a:solidFill>
                <a:srgbClr val="5EA4CF"/>
              </a:solidFill>
            </a:endParaRP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A020C2-C6CF-4A9C-B2AE-ECB590A2B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Мониторинг и оценка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D02B6C0-D53D-4856-B4B0-D9483F05DE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2189916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251520" y="1105580"/>
            <a:ext cx="8208912" cy="536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0082" tIns="40083" rIns="40082" bIns="40083">
            <a:spAutoFit/>
          </a:bodyPr>
          <a:lstStyle/>
          <a:p>
            <a:pPr algn="l" defTabSz="400825" eaLnBrk="1" hangingPunct="1">
              <a:lnSpc>
                <a:spcPct val="150000"/>
              </a:lnSpc>
              <a:spcBef>
                <a:spcPts val="1754"/>
              </a:spcBef>
              <a:defRPr sz="1800" b="0"/>
            </a:pPr>
            <a:endParaRPr lang="ru-RU" altLang="ru-RU" sz="2200" b="0" dirty="0">
              <a:solidFill>
                <a:srgbClr val="535353"/>
              </a:solidFill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7" name="Shape 76"/>
          <p:cNvSpPr/>
          <p:nvPr/>
        </p:nvSpPr>
        <p:spPr>
          <a:xfrm>
            <a:off x="3995936" y="162217"/>
            <a:ext cx="5041686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2200" b="0"/>
            </a:lvl1pPr>
          </a:lstStyle>
          <a:p>
            <a:pPr lvl="0">
              <a:defRPr sz="1800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Мониторинг и оценка</a:t>
            </a:r>
            <a:endParaRPr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61527EE-7EE8-402E-B74B-EE3125319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3732" y="1268758"/>
            <a:ext cx="7886700" cy="55892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/>
              <a:t>4.1. Результаты проекта по блоку «Мониторинг и оценка результатов, повышение организационного потенциала» </a:t>
            </a:r>
          </a:p>
          <a:p>
            <a:pPr marL="0" indent="0" algn="ctr">
              <a:buNone/>
            </a:pPr>
            <a:r>
              <a:rPr lang="ru-RU" sz="2400" dirty="0">
                <a:solidFill>
                  <a:srgbClr val="FF0000"/>
                </a:solidFill>
              </a:rPr>
              <a:t>Слабо соотносятся планы на 2017 г. и результаты</a:t>
            </a:r>
          </a:p>
          <a:p>
            <a:pPr marL="0" indent="0" algn="ctr">
              <a:buNone/>
            </a:pPr>
            <a:r>
              <a:rPr lang="ru-RU" sz="2400" i="1" dirty="0">
                <a:solidFill>
                  <a:srgbClr val="002060"/>
                </a:solidFill>
              </a:rPr>
              <a:t>Пример: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rgbClr val="002060"/>
                </a:solidFill>
              </a:rPr>
              <a:t>Основные ожидаемые результаты: </a:t>
            </a:r>
            <a:r>
              <a:rPr lang="ru-RU" sz="2400" dirty="0">
                <a:solidFill>
                  <a:srgbClr val="002060"/>
                </a:solidFill>
              </a:rPr>
              <a:t>Повышение организационного потенциала участников проекта в сфере мониторинга и оценки результатов. совершенствование работы специалистов на основе полученных результатов.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rgbClr val="002060"/>
                </a:solidFill>
              </a:rPr>
              <a:t>Комментарий о достижении результата: </a:t>
            </a:r>
            <a:r>
              <a:rPr lang="ru-RU" sz="2400" dirty="0">
                <a:solidFill>
                  <a:srgbClr val="002060"/>
                </a:solidFill>
              </a:rPr>
              <a:t>Сбор информации после каждого мероприятия проекта; интервьюирование целевых групп; изучение журналов консультаций специалистов; входная и выходная диагностика целевых групп; изучение списков целевых групп.   </a:t>
            </a:r>
          </a:p>
          <a:p>
            <a:pPr marL="0" indent="0" algn="ctr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72471515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251520" y="1105580"/>
            <a:ext cx="8208912" cy="536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0082" tIns="40083" rIns="40082" bIns="40083">
            <a:spAutoFit/>
          </a:bodyPr>
          <a:lstStyle/>
          <a:p>
            <a:pPr algn="l" defTabSz="400825" eaLnBrk="1" hangingPunct="1">
              <a:lnSpc>
                <a:spcPct val="150000"/>
              </a:lnSpc>
              <a:spcBef>
                <a:spcPts val="1754"/>
              </a:spcBef>
              <a:defRPr sz="1800" b="0"/>
            </a:pPr>
            <a:endParaRPr lang="ru-RU" altLang="ru-RU" sz="2200" b="0" dirty="0">
              <a:solidFill>
                <a:srgbClr val="535353"/>
              </a:solidFill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7" name="Shape 76"/>
          <p:cNvSpPr/>
          <p:nvPr/>
        </p:nvSpPr>
        <p:spPr>
          <a:xfrm>
            <a:off x="3995936" y="162217"/>
            <a:ext cx="5041686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2200" b="0"/>
            </a:lvl1pPr>
          </a:lstStyle>
          <a:p>
            <a:pPr lvl="0">
              <a:defRPr sz="1800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Мониторинг и оценка</a:t>
            </a:r>
            <a:endParaRPr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61527EE-7EE8-402E-B74B-EE3125319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3732" y="1268758"/>
            <a:ext cx="7886700" cy="5589241"/>
          </a:xfrm>
        </p:spPr>
        <p:txBody>
          <a:bodyPr>
            <a:normAutofit fontScale="92500"/>
          </a:bodyPr>
          <a:lstStyle/>
          <a:p>
            <a:pPr marL="0" indent="0" algn="l">
              <a:buNone/>
            </a:pPr>
            <a:r>
              <a:rPr lang="ru-RU" sz="2400" dirty="0"/>
              <a:t>4.2. Какие новые элементы были добавлены в систему мониторинга и оценки вашей организации за отчетный период?</a:t>
            </a:r>
          </a:p>
          <a:p>
            <a:pPr marL="0" indent="0" algn="ctr">
              <a:buNone/>
            </a:pPr>
            <a:r>
              <a:rPr lang="ru-RU" sz="2400" dirty="0">
                <a:solidFill>
                  <a:srgbClr val="FF0000"/>
                </a:solidFill>
              </a:rPr>
              <a:t>Общие формулировки -</a:t>
            </a:r>
            <a:r>
              <a:rPr lang="en-US" sz="2400" dirty="0">
                <a:solidFill>
                  <a:srgbClr val="FF0000"/>
                </a:solidFill>
              </a:rPr>
              <a:t>&gt; </a:t>
            </a:r>
            <a:r>
              <a:rPr lang="ru-RU" sz="2400" dirty="0">
                <a:solidFill>
                  <a:srgbClr val="FF0000"/>
                </a:solidFill>
              </a:rPr>
              <a:t>недостаточно приложений</a:t>
            </a:r>
          </a:p>
          <a:p>
            <a:pPr marL="0" indent="0" algn="just">
              <a:buNone/>
            </a:pPr>
            <a:r>
              <a:rPr lang="ru-RU" sz="2400" i="1" dirty="0">
                <a:solidFill>
                  <a:srgbClr val="002060"/>
                </a:solidFill>
              </a:rPr>
              <a:t>Примеры: </a:t>
            </a:r>
            <a:r>
              <a:rPr lang="ru-RU" sz="2400" dirty="0">
                <a:solidFill>
                  <a:srgbClr val="002060"/>
                </a:solidFill>
              </a:rPr>
              <a:t>получены рекомендации по доработке проекта; подготовлен аналитический отчет</a:t>
            </a:r>
          </a:p>
          <a:p>
            <a:pPr algn="l"/>
            <a:r>
              <a:rPr lang="ru-RU" sz="2400" dirty="0">
                <a:solidFill>
                  <a:srgbClr val="FF0000"/>
                </a:solidFill>
              </a:rPr>
              <a:t>В чем вкратце заключаются эти рекомендации / выводы отчета? </a:t>
            </a:r>
          </a:p>
          <a:p>
            <a:pPr algn="l"/>
            <a:r>
              <a:rPr lang="ru-RU" sz="2400" dirty="0">
                <a:solidFill>
                  <a:srgbClr val="FF0000"/>
                </a:solidFill>
              </a:rPr>
              <a:t>Где их можно увидеть?</a:t>
            </a:r>
          </a:p>
          <a:p>
            <a:pPr marL="0" indent="0" algn="l">
              <a:buNone/>
            </a:pPr>
            <a:r>
              <a:rPr lang="ru-RU" sz="2400" dirty="0"/>
              <a:t>4.3. Что вы изменили / стали делать иначе в системе мониторинга и оценки вашей организации за отчетный период?</a:t>
            </a:r>
          </a:p>
          <a:p>
            <a:pPr marL="0" indent="0" algn="l">
              <a:buNone/>
            </a:pPr>
            <a:r>
              <a:rPr lang="ru-RU" sz="2400" dirty="0"/>
              <a:t>4.4. План проекта по блоку «Мониторинг и оценка результатов, повышение организационного потенциала» на следующий год.</a:t>
            </a:r>
          </a:p>
          <a:p>
            <a:pPr marL="0" indent="0" algn="ctr">
              <a:buNone/>
            </a:pPr>
            <a:r>
              <a:rPr lang="ru-RU" sz="2400" dirty="0">
                <a:solidFill>
                  <a:srgbClr val="FF0000"/>
                </a:solidFill>
              </a:rPr>
              <a:t>У некоторых организаций есть различия между планом по блоку </a:t>
            </a:r>
            <a:r>
              <a:rPr lang="ru-RU" sz="2400" dirty="0" err="1">
                <a:solidFill>
                  <a:srgbClr val="FF0000"/>
                </a:solidFill>
              </a:rPr>
              <a:t>МиО</a:t>
            </a:r>
            <a:r>
              <a:rPr lang="ru-RU" sz="2400" dirty="0">
                <a:solidFill>
                  <a:srgbClr val="FF0000"/>
                </a:solidFill>
              </a:rPr>
              <a:t> в отчете и в заявке (хотя это один и тот же план) – причина внимательнее посмотреть на организацию работы.</a:t>
            </a:r>
          </a:p>
          <a:p>
            <a:pPr marL="0" indent="0" algn="ctr">
              <a:buNone/>
            </a:pPr>
            <a:endParaRPr lang="ru-RU" sz="2400" dirty="0"/>
          </a:p>
          <a:p>
            <a:pPr marL="0" indent="0" algn="ctr">
              <a:buNone/>
            </a:pPr>
            <a:endParaRPr lang="ru-RU" sz="2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78723760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85D8DF-7904-40FB-BC86-2E43EA71B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9D615C8-C5C8-4A26-91C4-7BF1D06EB9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465342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367E53F-9B77-44FC-AF9E-6DD7ED3AF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Реализация практики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95C26BD-3A52-40C5-B711-FDCD0DCCAB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815415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251520" y="1105580"/>
            <a:ext cx="8208912" cy="536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0082" tIns="40083" rIns="40082" bIns="40083">
            <a:spAutoFit/>
          </a:bodyPr>
          <a:lstStyle/>
          <a:p>
            <a:pPr algn="l" defTabSz="400825" eaLnBrk="1" hangingPunct="1">
              <a:lnSpc>
                <a:spcPct val="150000"/>
              </a:lnSpc>
              <a:spcBef>
                <a:spcPts val="1754"/>
              </a:spcBef>
              <a:defRPr sz="1800" b="0"/>
            </a:pPr>
            <a:endParaRPr lang="ru-RU" altLang="ru-RU" sz="2200" b="0" dirty="0">
              <a:solidFill>
                <a:srgbClr val="535353"/>
              </a:solidFill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7" name="Shape 76"/>
          <p:cNvSpPr/>
          <p:nvPr/>
        </p:nvSpPr>
        <p:spPr>
          <a:xfrm>
            <a:off x="4066276" y="310273"/>
            <a:ext cx="5041686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2200" b="0"/>
            </a:lvl1pPr>
          </a:lstStyle>
          <a:p>
            <a:pPr lvl="0">
              <a:defRPr sz="1800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Реализация практики</a:t>
            </a:r>
            <a:endParaRPr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61527EE-7EE8-402E-B74B-EE3125319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3732" y="1268759"/>
            <a:ext cx="7886700" cy="52789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2.3.1 Непосредственные результаты</a:t>
            </a:r>
          </a:p>
          <a:p>
            <a:pPr marL="0" indent="0" algn="just">
              <a:buNone/>
            </a:pPr>
            <a:r>
              <a:rPr lang="ru-RU" b="1" dirty="0"/>
              <a:t>2.3.2. Социальные результаты </a:t>
            </a:r>
            <a:r>
              <a:rPr lang="ru-RU" dirty="0"/>
              <a:t>= </a:t>
            </a:r>
            <a:r>
              <a:rPr lang="ru-RU" dirty="0" err="1"/>
              <a:t>предзагрузка</a:t>
            </a:r>
            <a:r>
              <a:rPr lang="ru-RU" dirty="0"/>
              <a:t> из мониторинговой формы </a:t>
            </a:r>
            <a:r>
              <a:rPr lang="ru-RU" dirty="0">
                <a:solidFill>
                  <a:srgbClr val="FF0000"/>
                </a:solidFill>
              </a:rPr>
              <a:t>– мониторинговая отчетность оказалась наиболее проблемной областью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162063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251520" y="1105580"/>
            <a:ext cx="8208912" cy="536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0082" tIns="40083" rIns="40082" bIns="40083">
            <a:spAutoFit/>
          </a:bodyPr>
          <a:lstStyle/>
          <a:p>
            <a:pPr algn="l" defTabSz="400825" eaLnBrk="1" hangingPunct="1">
              <a:lnSpc>
                <a:spcPct val="150000"/>
              </a:lnSpc>
              <a:spcBef>
                <a:spcPts val="1754"/>
              </a:spcBef>
              <a:defRPr sz="1800" b="0"/>
            </a:pPr>
            <a:endParaRPr lang="ru-RU" altLang="ru-RU" sz="2200" b="0" dirty="0">
              <a:solidFill>
                <a:srgbClr val="535353"/>
              </a:solidFill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7" name="Shape 76"/>
          <p:cNvSpPr/>
          <p:nvPr/>
        </p:nvSpPr>
        <p:spPr>
          <a:xfrm>
            <a:off x="4066276" y="310273"/>
            <a:ext cx="5041686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2200" b="0"/>
            </a:lvl1pPr>
          </a:lstStyle>
          <a:p>
            <a:pPr lvl="0">
              <a:defRPr sz="1800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Реализация практики</a:t>
            </a:r>
            <a:endParaRPr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61527EE-7EE8-402E-B74B-EE3125319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3732" y="1268759"/>
            <a:ext cx="7886700" cy="527896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FF0000"/>
                </a:solidFill>
              </a:rPr>
              <a:t>Показатели, которые было сложно интерпретировать</a:t>
            </a:r>
          </a:p>
          <a:p>
            <a:pPr marL="0" indent="0" algn="just">
              <a:buNone/>
            </a:pPr>
            <a:endParaRPr lang="ru-RU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i="1" dirty="0"/>
              <a:t>5	Количество детей, улучшивших своё благополучие</a:t>
            </a:r>
          </a:p>
          <a:p>
            <a:pPr marL="0" indent="0" algn="just">
              <a:buNone/>
            </a:pPr>
            <a:r>
              <a:rPr lang="ru-RU" i="1" dirty="0"/>
              <a:t>6	Количество кровных кризисных семей, получивших поддержку в рамках реализуемого проекта… 6.3 в </a:t>
            </a:r>
            <a:r>
              <a:rPr lang="ru-RU" i="1" dirty="0" err="1"/>
              <a:t>т.ч</a:t>
            </a:r>
            <a:r>
              <a:rPr lang="ru-RU" i="1" dirty="0"/>
              <a:t>. кровных кризисных семей, в отношении которых повышен уровень поддержки со стороны окружения (родственники, друзья, школы, детские сады, соседи и пр.)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</a:rPr>
              <a:t>Нужно сформулировать точные определения этих показателей именно для вашей практики и внести их в «Комментарии» (включая регулярность сбора)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762856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251520" y="1105580"/>
            <a:ext cx="8208912" cy="536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0082" tIns="40083" rIns="40082" bIns="40083">
            <a:spAutoFit/>
          </a:bodyPr>
          <a:lstStyle/>
          <a:p>
            <a:pPr algn="l" defTabSz="400825" eaLnBrk="1" hangingPunct="1">
              <a:lnSpc>
                <a:spcPct val="150000"/>
              </a:lnSpc>
              <a:spcBef>
                <a:spcPts val="1754"/>
              </a:spcBef>
              <a:defRPr sz="1800" b="0"/>
            </a:pPr>
            <a:endParaRPr lang="ru-RU" altLang="ru-RU" sz="2200" b="0" dirty="0">
              <a:solidFill>
                <a:srgbClr val="535353"/>
              </a:solidFill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7" name="Shape 76"/>
          <p:cNvSpPr/>
          <p:nvPr/>
        </p:nvSpPr>
        <p:spPr>
          <a:xfrm>
            <a:off x="4066276" y="310273"/>
            <a:ext cx="5041686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2200" b="0"/>
            </a:lvl1pPr>
          </a:lstStyle>
          <a:p>
            <a:pPr lvl="0">
              <a:defRPr sz="1800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Реализация практики</a:t>
            </a:r>
            <a:endParaRPr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61527EE-7EE8-402E-B74B-EE3125319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3732" y="1268759"/>
            <a:ext cx="7886700" cy="527896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400" i="1" dirty="0">
                <a:solidFill>
                  <a:srgbClr val="002060"/>
                </a:solidFill>
              </a:rPr>
              <a:t>Пример</a:t>
            </a:r>
          </a:p>
          <a:p>
            <a:pPr marL="0" indent="0" algn="just">
              <a:buNone/>
            </a:pPr>
            <a:r>
              <a:rPr lang="ru-RU" sz="2400" i="1" dirty="0"/>
              <a:t>6.3 в </a:t>
            </a:r>
            <a:r>
              <a:rPr lang="ru-RU" sz="2400" i="1" dirty="0" err="1"/>
              <a:t>т.ч</a:t>
            </a:r>
            <a:r>
              <a:rPr lang="ru-RU" sz="2400" i="1" dirty="0"/>
              <a:t>. кровных кризисных семей, в отношении которых повышен уровень поддержки со стороны окружения (родственники, друзья, школы, детские сады, соседи и пр.)</a:t>
            </a:r>
          </a:p>
          <a:p>
            <a:pPr marL="0" indent="0" algn="just">
              <a:buNone/>
            </a:pPr>
            <a:r>
              <a:rPr lang="ru-RU" sz="2400" dirty="0"/>
              <a:t>Диапазон вариантов – от полного отождествления с п. </a:t>
            </a:r>
            <a:r>
              <a:rPr lang="ru-RU" sz="2400" i="1" dirty="0"/>
              <a:t>6 «Количество кровных кризисных семей, получивших поддержку в рамках реализуемого проекта» до:</a:t>
            </a: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400" dirty="0"/>
              <a:t> </a:t>
            </a:r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400" dirty="0">
                <a:solidFill>
                  <a:srgbClr val="FF0000"/>
                </a:solidFill>
              </a:rPr>
              <a:t>И то, и другое – правильно для каждой конкретной Практики, но требует пояснения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62D26861-51D2-46BF-B455-25D2921131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806388"/>
              </p:ext>
            </p:extLst>
          </p:nvPr>
        </p:nvGraphicFramePr>
        <p:xfrm>
          <a:off x="628650" y="3908242"/>
          <a:ext cx="7776864" cy="192024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438359">
                  <a:extLst>
                    <a:ext uri="{9D8B030D-6E8A-4147-A177-3AD203B41FA5}">
                      <a16:colId xmlns:a16="http://schemas.microsoft.com/office/drawing/2014/main" val="676254973"/>
                    </a:ext>
                  </a:extLst>
                </a:gridCol>
                <a:gridCol w="6402401">
                  <a:extLst>
                    <a:ext uri="{9D8B030D-6E8A-4147-A177-3AD203B41FA5}">
                      <a16:colId xmlns:a16="http://schemas.microsoft.com/office/drawing/2014/main" val="1164940059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9363679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71879965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Количество кровных кризисных семей, получивших поддержку в рамках реализуемого проекта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40                   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92 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19154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6.1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 </a:t>
                      </a:r>
                      <a:r>
                        <a:rPr lang="ru-RU" sz="1800" dirty="0" err="1">
                          <a:effectLst/>
                        </a:rPr>
                        <a:t>т.ч</a:t>
                      </a:r>
                      <a:r>
                        <a:rPr lang="ru-RU" sz="1800" dirty="0">
                          <a:effectLst/>
                        </a:rPr>
                        <a:t>. детей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                   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92  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03104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6.2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 </a:t>
                      </a:r>
                      <a:r>
                        <a:rPr lang="ru-RU" sz="1800" dirty="0" err="1">
                          <a:effectLst/>
                        </a:rPr>
                        <a:t>т.ч</a:t>
                      </a:r>
                      <a:r>
                        <a:rPr lang="ru-RU" sz="1800" dirty="0">
                          <a:effectLst/>
                        </a:rPr>
                        <a:t>. родителей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                  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182 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50778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6.3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 </a:t>
                      </a:r>
                      <a:r>
                        <a:rPr lang="ru-RU" sz="1800" dirty="0" err="1">
                          <a:effectLst/>
                        </a:rPr>
                        <a:t>т.ч</a:t>
                      </a:r>
                      <a:r>
                        <a:rPr lang="ru-RU" sz="1800" dirty="0">
                          <a:effectLst/>
                        </a:rPr>
                        <a:t>. кровных кризисных семей, в отношении которых повышен уровень поддержки со стороны окружения (родственники, друзья, школы, детские сады, соседи и пр.)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                  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1 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567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10087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395536" y="1268760"/>
            <a:ext cx="8000549" cy="48514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0082" tIns="40083" rIns="40082" bIns="40083">
            <a:spAutoFit/>
          </a:bodyPr>
          <a:lstStyle/>
          <a:p>
            <a:pPr algn="l" defTabSz="400825">
              <a:spcBef>
                <a:spcPts val="1754"/>
              </a:spcBef>
              <a:defRPr sz="1800" b="0"/>
            </a:pPr>
            <a:r>
              <a:rPr lang="ru-RU" sz="2000" dirty="0">
                <a:solidFill>
                  <a:srgbClr val="FF0000"/>
                </a:solidFill>
                <a:latin typeface="Calibri" panose="020F0502020204030204" pitchFamily="34" charset="0"/>
                <a:ea typeface="Calibri Light"/>
                <a:cs typeface="Calibri" panose="020F0502020204030204" pitchFamily="34" charset="0"/>
                <a:sym typeface="Calibri Light"/>
              </a:rPr>
              <a:t>Сохранялись проблемы с подготовкой Приложений (в том числе, их отсутствие, которое приходилось восполнять в экстренном порядке)</a:t>
            </a:r>
          </a:p>
          <a:p>
            <a:pPr algn="just" defTabSz="400825">
              <a:spcBef>
                <a:spcPts val="1754"/>
              </a:spcBef>
              <a:defRPr sz="1800" b="0"/>
            </a:pP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ea typeface="Calibri Light"/>
                <a:cs typeface="Calibri" panose="020F0502020204030204" pitchFamily="34" charset="0"/>
                <a:sym typeface="Calibri Light"/>
              </a:rPr>
              <a:t>Показывают, как вы получили данные, которые вводите в мониторинговую форму</a:t>
            </a:r>
          </a:p>
          <a:p>
            <a:pPr marL="342900" indent="-342900" algn="just" defTabSz="400825">
              <a:spcBef>
                <a:spcPts val="1754"/>
              </a:spcBef>
              <a:buFont typeface="Arial" pitchFamily="34" charset="0"/>
              <a:buChar char="•"/>
              <a:defRPr sz="1800" b="0"/>
            </a:pP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ea typeface="Calibri Light"/>
                <a:cs typeface="Calibri" panose="020F0502020204030204" pitchFamily="34" charset="0"/>
                <a:sym typeface="Calibri Light"/>
              </a:rPr>
              <a:t>Позволяют соотнести с личными делами и другой информацией о </a:t>
            </a:r>
            <a:r>
              <a:rPr lang="ru-RU" sz="2000" dirty="0" err="1">
                <a:solidFill>
                  <a:schemeClr val="tx1"/>
                </a:solidFill>
                <a:latin typeface="Calibri" panose="020F0502020204030204" pitchFamily="34" charset="0"/>
                <a:ea typeface="Calibri Light"/>
                <a:cs typeface="Calibri" panose="020F0502020204030204" pitchFamily="34" charset="0"/>
                <a:sym typeface="Calibri Light"/>
              </a:rPr>
              <a:t>благополучателях</a:t>
            </a: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ea typeface="Calibri Light"/>
                <a:cs typeface="Calibri" panose="020F0502020204030204" pitchFamily="34" charset="0"/>
                <a:sym typeface="Calibri Light"/>
              </a:rPr>
              <a:t>, имеющейся у вас в проекте, НО учитывают требования к защите персональных данных</a:t>
            </a:r>
          </a:p>
          <a:p>
            <a:pPr marL="342900" indent="-342900" algn="just" defTabSz="400825">
              <a:spcBef>
                <a:spcPts val="1754"/>
              </a:spcBef>
              <a:buFont typeface="Arial" pitchFamily="34" charset="0"/>
              <a:buChar char="•"/>
              <a:defRPr sz="1800" b="0"/>
            </a:pP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ea typeface="Calibri Light"/>
                <a:cs typeface="Calibri" panose="020F0502020204030204" pitchFamily="34" charset="0"/>
                <a:sym typeface="Calibri Light"/>
              </a:rPr>
              <a:t>Методики сбора данных (тесты, интервью, листы наблюдения и др.):</a:t>
            </a:r>
          </a:p>
          <a:p>
            <a:pPr marL="342900" indent="-342900" algn="just" defTabSz="400825">
              <a:spcBef>
                <a:spcPts val="1754"/>
              </a:spcBef>
              <a:buFont typeface="Wingdings" panose="05000000000000000000" pitchFamily="2" charset="2"/>
              <a:buChar char="ü"/>
              <a:defRPr sz="1800" b="0"/>
            </a:pP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ea typeface="Calibri Light"/>
                <a:cs typeface="Calibri" panose="020F0502020204030204" pitchFamily="34" charset="0"/>
                <a:sym typeface="Calibri Light"/>
              </a:rPr>
              <a:t>Дать гиперссылку</a:t>
            </a:r>
          </a:p>
          <a:p>
            <a:pPr marL="342900" indent="-342900" algn="just" defTabSz="400825">
              <a:spcBef>
                <a:spcPts val="1754"/>
              </a:spcBef>
              <a:buFont typeface="Wingdings" panose="05000000000000000000" pitchFamily="2" charset="2"/>
              <a:buChar char="ü"/>
              <a:defRPr sz="1800" b="0"/>
            </a:pP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ea typeface="Calibri Light"/>
                <a:cs typeface="Calibri" panose="020F0502020204030204" pitchFamily="34" charset="0"/>
                <a:sym typeface="Calibri Light"/>
              </a:rPr>
              <a:t>Для ваших авторских методик – приложить бланк и пояснения</a:t>
            </a:r>
          </a:p>
          <a:p>
            <a:pPr algn="l" defTabSz="400825">
              <a:spcBef>
                <a:spcPts val="1754"/>
              </a:spcBef>
              <a:defRPr sz="1800" b="0"/>
            </a:pPr>
            <a:r>
              <a:rPr lang="ru-RU" sz="2000" dirty="0">
                <a:solidFill>
                  <a:srgbClr val="FF0000"/>
                </a:solidFill>
                <a:latin typeface="Calibri" panose="020F0502020204030204" pitchFamily="34" charset="0"/>
                <a:ea typeface="Calibri Light"/>
                <a:cs typeface="Calibri" panose="020F0502020204030204" pitchFamily="34" charset="0"/>
                <a:sym typeface="Calibri Light"/>
              </a:rPr>
              <a:t>Планируется предложить типовые таблицы для Приложений</a:t>
            </a:r>
          </a:p>
        </p:txBody>
      </p:sp>
      <p:sp>
        <p:nvSpPr>
          <p:cNvPr id="7" name="Shape 76"/>
          <p:cNvSpPr/>
          <p:nvPr/>
        </p:nvSpPr>
        <p:spPr>
          <a:xfrm>
            <a:off x="3995936" y="129896"/>
            <a:ext cx="5041686" cy="861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2200" b="0"/>
            </a:lvl1pPr>
          </a:lstStyle>
          <a:p>
            <a:pPr algn="just"/>
            <a:r>
              <a:rPr lang="ru-RU" sz="2800" dirty="0">
                <a:solidFill>
                  <a:srgbClr val="002060"/>
                </a:solidFill>
              </a:rPr>
              <a:t>Приложения (подтверждающие документы)</a:t>
            </a:r>
          </a:p>
        </p:txBody>
      </p:sp>
    </p:spTree>
    <p:extLst>
      <p:ext uri="{BB962C8B-B14F-4D97-AF65-F5344CB8AC3E}">
        <p14:creationId xmlns:p14="http://schemas.microsoft.com/office/powerpoint/2010/main" val="1587255149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A020C2-C6CF-4A9C-B2AE-ECB590A2B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Распространение практики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D02B6C0-D53D-4856-B4B0-D9483F05DE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7744449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251520" y="1105580"/>
            <a:ext cx="8208912" cy="536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0082" tIns="40083" rIns="40082" bIns="40083">
            <a:spAutoFit/>
          </a:bodyPr>
          <a:lstStyle/>
          <a:p>
            <a:pPr algn="l" defTabSz="400825" eaLnBrk="1" hangingPunct="1">
              <a:lnSpc>
                <a:spcPct val="150000"/>
              </a:lnSpc>
              <a:spcBef>
                <a:spcPts val="1754"/>
              </a:spcBef>
              <a:defRPr sz="1800" b="0"/>
            </a:pPr>
            <a:endParaRPr lang="ru-RU" altLang="ru-RU" sz="2200" b="0" dirty="0">
              <a:solidFill>
                <a:srgbClr val="535353"/>
              </a:solidFill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7" name="Shape 76"/>
          <p:cNvSpPr/>
          <p:nvPr/>
        </p:nvSpPr>
        <p:spPr>
          <a:xfrm>
            <a:off x="4066276" y="310273"/>
            <a:ext cx="5041686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2200" b="0"/>
            </a:lvl1pPr>
          </a:lstStyle>
          <a:p>
            <a:pPr lvl="0">
              <a:defRPr sz="1800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Реализация практики</a:t>
            </a:r>
            <a:endParaRPr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61527EE-7EE8-402E-B74B-EE3125319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3732" y="1268759"/>
            <a:ext cx="7886700" cy="52789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/>
              <a:t>3.1.2. Социальные результаты </a:t>
            </a:r>
            <a:r>
              <a:rPr lang="ru-RU" dirty="0"/>
              <a:t>= </a:t>
            </a:r>
            <a:r>
              <a:rPr lang="ru-RU" dirty="0" err="1"/>
              <a:t>предзагрузка</a:t>
            </a:r>
            <a:r>
              <a:rPr lang="ru-RU" dirty="0"/>
              <a:t> из мониторинговой формы </a:t>
            </a:r>
            <a:r>
              <a:rPr lang="ru-RU" dirty="0">
                <a:solidFill>
                  <a:srgbClr val="FF0000"/>
                </a:solidFill>
              </a:rPr>
              <a:t>– мониторинговая отчетность оказалась наиболее проблемной областью в реализации Практики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95007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9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9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9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9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fault">
    <a:dk1>
      <a:srgbClr val="000000"/>
    </a:dk1>
    <a:lt1>
      <a:srgbClr val="FFFFFF"/>
    </a:lt1>
    <a:dk2>
      <a:srgbClr val="A7A7A7"/>
    </a:dk2>
    <a:lt2>
      <a:srgbClr val="535353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000FF"/>
    </a:hlink>
    <a:folHlink>
      <a:srgbClr val="FF00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837</TotalTime>
  <Words>1431</Words>
  <Application>Microsoft Office PowerPoint</Application>
  <PresentationFormat>Экран (4:3)</PresentationFormat>
  <Paragraphs>145</Paragraphs>
  <Slides>23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</vt:lpstr>
      <vt:lpstr>Avenir Roman</vt:lpstr>
      <vt:lpstr>Calibri</vt:lpstr>
      <vt:lpstr>Calibri Light</vt:lpstr>
      <vt:lpstr>Times New Roman</vt:lpstr>
      <vt:lpstr>Wingdings</vt:lpstr>
      <vt:lpstr>Default</vt:lpstr>
      <vt:lpstr>Презентация PowerPoint</vt:lpstr>
      <vt:lpstr>Презентация PowerPoint</vt:lpstr>
      <vt:lpstr>Реализация практики</vt:lpstr>
      <vt:lpstr>Презентация PowerPoint</vt:lpstr>
      <vt:lpstr>Презентация PowerPoint</vt:lpstr>
      <vt:lpstr>Презентация PowerPoint</vt:lpstr>
      <vt:lpstr>Презентация PowerPoint</vt:lpstr>
      <vt:lpstr>Распространение практики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Общие вопросы по разделам Реализации и распространения практики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Мониторинг и оценка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Oksana Timoschuk</dc:creator>
  <cp:lastModifiedBy>Татьяна Арчакова</cp:lastModifiedBy>
  <cp:revision>208</cp:revision>
  <cp:lastPrinted>2016-04-07T20:32:25Z</cp:lastPrinted>
  <dcterms:modified xsi:type="dcterms:W3CDTF">2018-02-04T21:26:29Z</dcterms:modified>
</cp:coreProperties>
</file>